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8" r:id="rId4"/>
    <p:sldId id="266" r:id="rId5"/>
    <p:sldId id="269" r:id="rId6"/>
    <p:sldId id="257" r:id="rId7"/>
    <p:sldId id="270" r:id="rId8"/>
    <p:sldId id="264" r:id="rId9"/>
    <p:sldId id="271" r:id="rId10"/>
    <p:sldId id="272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73" r:id="rId23"/>
    <p:sldId id="274" r:id="rId24"/>
    <p:sldId id="276" r:id="rId25"/>
    <p:sldId id="258" r:id="rId26"/>
    <p:sldId id="277" r:id="rId27"/>
    <p:sldId id="278" r:id="rId28"/>
    <p:sldId id="293" r:id="rId29"/>
    <p:sldId id="290" r:id="rId30"/>
    <p:sldId id="294" r:id="rId31"/>
    <p:sldId id="275" r:id="rId32"/>
    <p:sldId id="260" r:id="rId33"/>
    <p:sldId id="295" r:id="rId34"/>
    <p:sldId id="296" r:id="rId35"/>
    <p:sldId id="297" r:id="rId36"/>
    <p:sldId id="259" r:id="rId37"/>
    <p:sldId id="261" r:id="rId38"/>
    <p:sldId id="262" r:id="rId39"/>
    <p:sldId id="263" r:id="rId40"/>
    <p:sldId id="299" r:id="rId41"/>
    <p:sldId id="300" r:id="rId42"/>
    <p:sldId id="298" r:id="rId43"/>
    <p:sldId id="301" r:id="rId44"/>
    <p:sldId id="302" r:id="rId4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0B0B2-2A52-4E90-826F-3754174D57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9995B-34C2-4CF7-8A41-7F3B1E0612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C7008-7CDC-4B1C-BB8F-CC2C391944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9CD1985-8071-4D42-B86E-3E7B1DE0B1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84C1F71-A7FF-4057-9FF9-591597B325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9B4199F-15BA-4064-8062-051F0F82FF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3FA1B-BEE5-4BE1-AC0C-B74DDA57D5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84896-9D5B-4AF9-889A-38B9A4D712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C05A2-3E7A-446F-BD28-EDE952B74C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4B406-7427-4106-872C-5F187648D1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A8486-215B-4EAA-939A-9581A94908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85DFE-CF10-4CC0-B270-3251402B36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A8BEA-4519-4A68-A27E-62C984808E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D6AD1-5827-4F29-AEFF-65F0B8924A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CB5D7F-C4A0-4C96-9633-785C4CFE849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А.С.Пушкин.</a:t>
            </a:r>
          </a:p>
        </p:txBody>
      </p:sp>
      <p:pic>
        <p:nvPicPr>
          <p:cNvPr id="2063" name="Picture 15" descr="L01_05_01_02_45_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71736" y="1928802"/>
            <a:ext cx="4235450" cy="452596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</a:pPr>
            <a:endParaRPr lang="ru-RU" sz="2800" dirty="0"/>
          </a:p>
          <a:p>
            <a:pPr>
              <a:lnSpc>
                <a:spcPct val="90000"/>
              </a:lnSpc>
            </a:pPr>
            <a:r>
              <a:rPr lang="ru-RU" sz="2800" dirty="0"/>
              <a:t> </a:t>
            </a:r>
            <a:r>
              <a:rPr lang="ru-RU" sz="2800" b="1" dirty="0"/>
              <a:t>Приказы по армии в 1812 году, манифесты, возвращавшие солдат к памяти о Полтавской битве. </a:t>
            </a:r>
          </a:p>
          <a:p>
            <a:pPr>
              <a:lnSpc>
                <a:spcPct val="90000"/>
              </a:lnSpc>
            </a:pPr>
            <a:r>
              <a:rPr lang="ru-RU" sz="2800" b="1" dirty="0"/>
              <a:t>«</a:t>
            </a:r>
            <a:r>
              <a:rPr lang="ru-RU" sz="2800" b="1" dirty="0">
                <a:solidFill>
                  <a:schemeClr val="folHlink"/>
                </a:solidFill>
              </a:rPr>
              <a:t>Нынешний день, ознаменованный Полтавскою победою, да послужит вам примером! Память победоносных предков да возбудит к славнейшим подвигам!»</a:t>
            </a:r>
            <a:r>
              <a:rPr lang="ru-RU" sz="2800" b="1" dirty="0"/>
              <a:t> — говорилось в приказе по армии Александра I от 27 июня 1812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План отрывка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</a:pPr>
            <a:endParaRPr lang="ru-RU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ru-RU" dirty="0"/>
              <a:t>Начало боя. 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ru-RU" dirty="0"/>
              <a:t>Появление Петра. 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ru-RU" dirty="0"/>
              <a:t>Передышка в бою. 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ru-RU" dirty="0"/>
              <a:t>Образы Петра и Карла. 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ru-RU" dirty="0"/>
              <a:t>Битва в разгаре. 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ru-RU" dirty="0"/>
              <a:t>Победа. 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ru-RU" dirty="0"/>
              <a:t>Пир Петра. </a:t>
            </a:r>
          </a:p>
          <a:p>
            <a:pPr>
              <a:lnSpc>
                <a:spcPct val="9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/>
              <a:t>Как рисует Пушкин начало боя? (Описание боя дается с точного указания места и времени, где он произошел. Образ "горит восток зарею новой" имеет скрытый смысл: образ зари как начала новой жизни, победы Востока над Западом.)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/>
              <a:t>Почему Пушкин называет шведов "сынами любимыми победы"? (Армия шведов была непобедимой, сильной, хорошо вооруженной и подготовленной). </a:t>
            </a:r>
          </a:p>
          <a:p>
            <a:r>
              <a:rPr lang="ru-RU" b="1" dirty="0"/>
              <a:t>Почему поле брани роковое? (Рок - это судьба. Исход битвы решает судьбу народа).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Полтава". Петръ I передъ битвой. Ориг. рис. Р. Штейна, грав. Голевинскiй (изданiе "НИВА" 1899).</a:t>
            </a:r>
            <a:r>
              <a:rPr lang="ru-RU" sz="4000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3013" name="Picture 5" descr="pol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11413" y="2492375"/>
            <a:ext cx="4286250" cy="2590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7" name="Picture 5" descr="полтавская битва"/>
          <p:cNvPicPr>
            <a:picLocks noGrp="1" noChangeAspect="1" noChangeArrowheads="1"/>
          </p:cNvPicPr>
          <p:nvPr>
            <p:ph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339975" y="692150"/>
            <a:ext cx="4151313" cy="57340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6090" name="Rectangle 10"/>
          <p:cNvSpPr>
            <a:spLocks noGrp="1" noChangeArrowheads="1"/>
          </p:cNvSpPr>
          <p:nvPr>
            <p:ph type="body"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dirty="0"/>
              <a:t>Каким образом поэт достигает живости, динамичности повествования? (Все изображено в действии, в движении). Выберите глаголы, которые подчеркивают быстроту движений. (Рассыпались, катятся, свищут, рвутся, летят, гремит, пылает).</a:t>
            </a:r>
            <a:r>
              <a:rPr lang="ru-RU" sz="2400" dirty="0"/>
              <a:t> </a:t>
            </a:r>
          </a:p>
        </p:txBody>
      </p:sp>
      <p:pic>
        <p:nvPicPr>
          <p:cNvPr id="46087" name="Picture 7" descr="коцебу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859338" y="2997200"/>
            <a:ext cx="3956050" cy="269081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9157" name="Picture 5" descr="каравак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71500" y="2744788"/>
            <a:ext cx="3810000" cy="2235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9159" name="Rectangle 7"/>
          <p:cNvSpPr>
            <a:spLocks noGrp="1" noChangeArrowheads="1"/>
          </p:cNvSpPr>
          <p:nvPr>
            <p:ph type="body"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b="1" dirty="0"/>
              <a:t>Как поэт передает ощущение топота множества ног? Для этого он использует звукопись</a:t>
            </a:r>
            <a:r>
              <a:rPr lang="ru-RU" sz="2400" dirty="0"/>
              <a:t> </a:t>
            </a:r>
          </a:p>
          <a:p>
            <a:r>
              <a:rPr lang="ru-RU" sz="2400" dirty="0"/>
              <a:t>Волнуясь, конница ле</a:t>
            </a:r>
            <a:r>
              <a:rPr lang="ru-RU" sz="2400" u="sng" dirty="0"/>
              <a:t>т</a:t>
            </a:r>
            <a:r>
              <a:rPr lang="ru-RU" sz="2400" dirty="0"/>
              <a:t>и</a:t>
            </a:r>
            <a:r>
              <a:rPr lang="ru-RU" sz="2400" u="sng" dirty="0"/>
              <a:t>т</a:t>
            </a:r>
            <a:r>
              <a:rPr lang="ru-RU" sz="2400" dirty="0"/>
              <a:t>; </a:t>
            </a:r>
            <a:br>
              <a:rPr lang="ru-RU" sz="2400" dirty="0"/>
            </a:br>
            <a:r>
              <a:rPr lang="ru-RU" sz="2400" dirty="0"/>
              <a:t>Пехо</a:t>
            </a:r>
            <a:r>
              <a:rPr lang="ru-RU" sz="2400" u="sng" dirty="0"/>
              <a:t>т</a:t>
            </a:r>
            <a:r>
              <a:rPr lang="ru-RU" sz="2400" dirty="0"/>
              <a:t>а </a:t>
            </a:r>
            <a:r>
              <a:rPr lang="ru-RU" sz="2400" u="sng" dirty="0"/>
              <a:t>д</a:t>
            </a:r>
            <a:r>
              <a:rPr lang="ru-RU" sz="2400" dirty="0"/>
              <a:t>виже</a:t>
            </a:r>
            <a:r>
              <a:rPr lang="ru-RU" sz="2400" u="sng" dirty="0"/>
              <a:t>т</a:t>
            </a:r>
            <a:r>
              <a:rPr lang="ru-RU" sz="2400" dirty="0"/>
              <a:t>ся за нею </a:t>
            </a:r>
            <a:br>
              <a:rPr lang="ru-RU" sz="2400" dirty="0"/>
            </a:br>
            <a:r>
              <a:rPr lang="ru-RU" sz="2400" dirty="0"/>
              <a:t>И </a:t>
            </a:r>
            <a:r>
              <a:rPr lang="ru-RU" sz="2400" u="sng" dirty="0"/>
              <a:t>т</a:t>
            </a:r>
            <a:r>
              <a:rPr lang="ru-RU" sz="2400" dirty="0"/>
              <a:t>яжкой </a:t>
            </a:r>
            <a:r>
              <a:rPr lang="ru-RU" sz="2400" u="sng" dirty="0"/>
              <a:t>т</a:t>
            </a:r>
            <a:r>
              <a:rPr lang="ru-RU" sz="2400" dirty="0"/>
              <a:t>вер</a:t>
            </a:r>
            <a:r>
              <a:rPr lang="ru-RU" sz="2400" u="sng" dirty="0"/>
              <a:t>д</a:t>
            </a:r>
            <a:r>
              <a:rPr lang="ru-RU" sz="2400" dirty="0"/>
              <a:t>ос</a:t>
            </a:r>
            <a:r>
              <a:rPr lang="ru-RU" sz="2400" u="sng" dirty="0"/>
              <a:t>т</a:t>
            </a:r>
            <a:r>
              <a:rPr lang="ru-RU" sz="2400" dirty="0"/>
              <a:t>ью своею </a:t>
            </a:r>
            <a:br>
              <a:rPr lang="ru-RU" sz="2400" dirty="0"/>
            </a:br>
            <a:r>
              <a:rPr lang="ru-RU" sz="2400" dirty="0"/>
              <a:t>Ее с</a:t>
            </a:r>
            <a:r>
              <a:rPr lang="ru-RU" sz="2400" u="sng" dirty="0"/>
              <a:t>т</a:t>
            </a:r>
            <a:r>
              <a:rPr lang="ru-RU" sz="2400" dirty="0"/>
              <a:t>ремление кре</a:t>
            </a:r>
            <a:r>
              <a:rPr lang="ru-RU" sz="2400" u="sng" dirty="0"/>
              <a:t>п</a:t>
            </a:r>
            <a:r>
              <a:rPr lang="ru-RU" sz="2400" dirty="0"/>
              <a:t>и</a:t>
            </a:r>
            <a:r>
              <a:rPr lang="ru-RU" sz="2400" u="sng" dirty="0"/>
              <a:t>т</a:t>
            </a:r>
            <a:r>
              <a:rPr lang="ru-RU" sz="2400" dirty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dirty="0"/>
              <a:t>Найдите отрывок, в котором описывается появление Петра. Какое впечатление он на вас производит? (Впечатление силы, красоты, величия). 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Как поэт добивается такого эффекта? (использует слова, которые сейчас называют устаревшими: "лик", "глас". "Он весь, как Божия гроза" - Петр I так же велик и неотвратим, как природное явление, и столь же непредсказуем, как ее появление. 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С какой целью поэт употребляет короткие предложения для описания Петра? (Для того, чтобы подчеркнуть его решимость, стремительность в действиях).</a:t>
            </a:r>
            <a:r>
              <a:rPr lang="ru-RU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dirty="0"/>
              <a:t>На что указывает противопоставление двух полководцев? (Предопределен исход сражения; Карл напуган могуществом Петра и не отступает только из-за боязни понести позор). </a:t>
            </a:r>
          </a:p>
          <a:p>
            <a:pPr>
              <a:lnSpc>
                <a:spcPct val="90000"/>
              </a:lnSpc>
            </a:pPr>
            <a:r>
              <a:rPr lang="ru-RU" sz="2400" b="1" dirty="0"/>
              <a:t>Было 9 часов утра. Шведы начали сражение первыми. Упорный бой длился два часа. </a:t>
            </a:r>
          </a:p>
          <a:p>
            <a:pPr>
              <a:lnSpc>
                <a:spcPct val="90000"/>
              </a:lnSpc>
            </a:pPr>
            <a:r>
              <a:rPr lang="ru-RU" sz="2400" b="1" dirty="0"/>
              <a:t>Зачитайте сцену разгара боя. Что поражает вас в этом описании? Как вы понимаете выражение "живой стеною отраженный"? (Вражеские снаряды отражались стоящими, как стена, воинами, которых не страшила смерть ради защиты Отечества).</a:t>
            </a:r>
            <a:r>
              <a:rPr lang="ru-RU" sz="2400" dirty="0"/>
              <a:t> </a:t>
            </a:r>
          </a:p>
          <a:p>
            <a:pPr>
              <a:lnSpc>
                <a:spcPct val="90000"/>
              </a:lnSpc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/>
              <a:t>      Александр Сергеевич Пушкин — «солнечное имя», величайший русский поэт. </a:t>
            </a:r>
            <a:endParaRPr lang="ru-RU" sz="28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1600200"/>
            <a:ext cx="4572032" cy="46863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dirty="0" smtClean="0"/>
              <a:t>С</a:t>
            </a:r>
            <a:r>
              <a:rPr lang="ru-RU" sz="2000" b="1" dirty="0"/>
              <a:t> детства знакомы его произведения и высказывания о нем, известен и любим его внешний облик благодаря обширной пушкинской иконографии. До седьмого класса у вас были «встречи» с поэтом, с его стихотворениями и сказками, «Русланом и Людмилой», прозаическими текстами. В седьмом классе вам предстоит познакомиться с новыми произведениями Пушкина, осознать и прочувствовать их серьезность и красоту, пристальней вглядеться в облик поэта в портретах и памятниках.</a:t>
            </a:r>
          </a:p>
        </p:txBody>
      </p:sp>
      <p:pic>
        <p:nvPicPr>
          <p:cNvPr id="16390" name="Picture 6" descr="тропинин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>
            <a:off x="5072066" y="1928802"/>
            <a:ext cx="3297913" cy="40544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5">
                <a:lumMod val="5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Найдите и зачитайте описание победы. Какие чувства и как передает автор? (Ряд восклицательных предложений передает радость, восторг победы).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Вывод: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dirty="0"/>
              <a:t>Итак, каким же предстает перед нами Петр I в изображении Пушкина? Петр I изображен в реалистических тонах, он сохраняет черты символа новой России - стихийной, непреодолимой, гнетущей силы неизбежного исторического процесса. </a:t>
            </a:r>
          </a:p>
          <a:p>
            <a:pPr>
              <a:lnSpc>
                <a:spcPct val="80000"/>
              </a:lnSpc>
            </a:pPr>
            <a:r>
              <a:rPr lang="ru-RU" sz="2000" b="1" dirty="0"/>
              <a:t>Почувствовали ли вы отношение Пушкина к Петру I? (Пушкин старается изобразить Петра сильным, смелым человеком, подчеркивает его патриотизм и с уважением говорит о его непосредственном участии в бою). </a:t>
            </a:r>
          </a:p>
          <a:p>
            <a:pPr>
              <a:lnSpc>
                <a:spcPct val="80000"/>
              </a:lnSpc>
            </a:pPr>
            <a:r>
              <a:rPr lang="ru-RU" sz="2000" b="1" dirty="0"/>
              <a:t>То академик, то герой, </a:t>
            </a:r>
            <a:br>
              <a:rPr lang="ru-RU" sz="2000" b="1" dirty="0"/>
            </a:br>
            <a:r>
              <a:rPr lang="ru-RU" sz="2000" b="1" dirty="0"/>
              <a:t>То мореплаватель, то плотник, </a:t>
            </a:r>
            <a:br>
              <a:rPr lang="ru-RU" sz="2000" b="1" dirty="0"/>
            </a:br>
            <a:r>
              <a:rPr lang="ru-RU" sz="2000" b="1" dirty="0"/>
              <a:t>Он всеобъемлющей душой </a:t>
            </a:r>
            <a:br>
              <a:rPr lang="ru-RU" sz="2000" b="1" dirty="0"/>
            </a:br>
            <a:r>
              <a:rPr lang="ru-RU" sz="2000" b="1" dirty="0"/>
              <a:t>На троне вечный был работник.</a:t>
            </a:r>
          </a:p>
          <a:p>
            <a:pPr>
              <a:lnSpc>
                <a:spcPct val="80000"/>
              </a:lnSpc>
            </a:pPr>
            <a:r>
              <a:rPr lang="ru-RU" sz="2000" b="1" dirty="0"/>
              <a:t>Кем является Петр I в поэме? (Героем, так же, как и его народ).</a:t>
            </a:r>
            <a:r>
              <a:rPr lang="ru-RU" sz="1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/>
              <a:t>Каждая строка отрывка «Полтавский бой» — картина, многозначны многие слова и выражения. </a:t>
            </a:r>
          </a:p>
          <a:p>
            <a:r>
              <a:rPr lang="ru-RU" b="1" dirty="0"/>
              <a:t>Почувствуем отношение поэта к описываемым событиям, проникнемся чувствами, на которые рассчитывает автор, осознаем красоту описаний.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dirty="0"/>
              <a:t>Обратим внимание на то, как рисуется стремительность боя, его смертоносная опасность («Катятся ядра, свищут пули: Нависли хладные штыки…») и чувство радости («Но явно счастье боевое Служить уж начинает нам»). </a:t>
            </a:r>
          </a:p>
          <a:p>
            <a:pPr>
              <a:lnSpc>
                <a:spcPct val="80000"/>
              </a:lnSpc>
            </a:pPr>
            <a:r>
              <a:rPr lang="ru-RU" sz="2000" b="1" dirty="0"/>
              <a:t>Чья это радость — бойцов, поэта? </a:t>
            </a:r>
          </a:p>
          <a:p>
            <a:pPr>
              <a:lnSpc>
                <a:spcPct val="80000"/>
              </a:lnSpc>
            </a:pPr>
            <a:r>
              <a:rPr lang="ru-RU" sz="2000" b="1" dirty="0"/>
              <a:t>Чем различается поведение Карла и Петра на поле боя? </a:t>
            </a:r>
          </a:p>
          <a:p>
            <a:pPr>
              <a:lnSpc>
                <a:spcPct val="80000"/>
              </a:lnSpc>
            </a:pPr>
            <a:r>
              <a:rPr lang="ru-RU" sz="2000" b="1" dirty="0"/>
              <a:t>Как относится Петр к пленникам?</a:t>
            </a:r>
          </a:p>
          <a:p>
            <a:pPr>
              <a:lnSpc>
                <a:spcPct val="80000"/>
              </a:lnSpc>
            </a:pPr>
            <a:r>
              <a:rPr lang="ru-RU" sz="2000" b="1" dirty="0"/>
              <a:t> Почему поднимает кубок за «учителей своих»?</a:t>
            </a:r>
          </a:p>
          <a:p>
            <a:pPr>
              <a:lnSpc>
                <a:spcPct val="80000"/>
              </a:lnSpc>
            </a:pPr>
            <a:r>
              <a:rPr lang="ru-RU" sz="2000" b="1" dirty="0"/>
              <a:t> Каково отношение автора к событиям и героям? Как мы догадываемся об этом? </a:t>
            </a:r>
          </a:p>
          <a:p>
            <a:pPr>
              <a:lnSpc>
                <a:spcPct val="80000"/>
              </a:lnSpc>
            </a:pPr>
            <a:r>
              <a:rPr lang="ru-RU" sz="2000" b="1" dirty="0"/>
              <a:t>Что хочет сказать автор словами «поле роковое», «Горит восток зарею новой»? </a:t>
            </a:r>
          </a:p>
          <a:p>
            <a:pPr>
              <a:lnSpc>
                <a:spcPct val="80000"/>
              </a:lnSpc>
            </a:pPr>
            <a:r>
              <a:rPr lang="ru-RU" sz="2000" b="1" dirty="0"/>
              <a:t>Как литературные приемы помогают воссоздать живую картину боя и вызвать у читателей сопереживание?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/>
              <a:t>Восхищает ли нас великодушие Петра по отношению к пленникам?</a:t>
            </a:r>
          </a:p>
          <a:p>
            <a:r>
              <a:rPr lang="ru-RU" b="1" dirty="0"/>
              <a:t> Совпадают ли наши представления о битве с иллюстрациями к тексту и картиной «Полтавский бой» </a:t>
            </a:r>
            <a:r>
              <a:rPr lang="ru-RU" b="1" dirty="0">
                <a:solidFill>
                  <a:srgbClr val="FF0000"/>
                </a:solidFill>
              </a:rPr>
              <a:t>М. Ломоносова</a:t>
            </a:r>
            <a:r>
              <a:rPr lang="ru-RU" b="1" dirty="0"/>
              <a:t>?</a:t>
            </a:r>
          </a:p>
          <a:p>
            <a:r>
              <a:rPr lang="ru-RU" b="1" dirty="0"/>
              <a:t> На что обращают внимание художники?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z="4000" b="1"/>
          </a:p>
        </p:txBody>
      </p:sp>
      <p:pic>
        <p:nvPicPr>
          <p:cNvPr id="6187" name="Picture 43" descr="L01_05_01_02_30_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54075" y="1600200"/>
            <a:ext cx="7434263" cy="45259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188" name="WordArt 44"/>
          <p:cNvSpPr>
            <a:spLocks noChangeArrowheads="1" noChangeShapeType="1" noTextEdit="1"/>
          </p:cNvSpPr>
          <p:nvPr/>
        </p:nvSpPr>
        <p:spPr bwMode="auto">
          <a:xfrm>
            <a:off x="1042988" y="404813"/>
            <a:ext cx="7048500" cy="6985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Образ Петра в творчестве Пушкина.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dirty="0"/>
              <a:t>Обратим внимание на картину, нарисованную поэтом, — сама поза, о которой говорит поэт, подчеркивает величие фигуры Петра I, взявшегося на «мшистых, топких берегах» выстроить «юный град, Полнощных стран красу и диво». Все в этом городе, как подчеркивает Пушкин, прекрасно: </a:t>
            </a:r>
          </a:p>
          <a:p>
            <a:pPr>
              <a:lnSpc>
                <a:spcPct val="90000"/>
              </a:lnSpc>
            </a:pPr>
            <a:r>
              <a:rPr lang="ru-RU" sz="2400" b="1" dirty="0"/>
              <a:t>Громады стройные теснятся</a:t>
            </a:r>
            <a:br>
              <a:rPr lang="ru-RU" sz="2400" b="1" dirty="0"/>
            </a:br>
            <a:r>
              <a:rPr lang="ru-RU" sz="2400" b="1" dirty="0"/>
              <a:t>Дворцов и башен; корабли</a:t>
            </a:r>
            <a:br>
              <a:rPr lang="ru-RU" sz="2400" b="1" dirty="0"/>
            </a:br>
            <a:r>
              <a:rPr lang="ru-RU" sz="2400" b="1" dirty="0"/>
              <a:t>Толпой со всех концов земли</a:t>
            </a:r>
            <a:br>
              <a:rPr lang="ru-RU" sz="2400" b="1" dirty="0"/>
            </a:br>
            <a:r>
              <a:rPr lang="ru-RU" sz="2400" b="1" dirty="0"/>
              <a:t>К богатым пристаням стремятся; </a:t>
            </a:r>
            <a:br>
              <a:rPr lang="ru-RU" sz="2400" b="1" dirty="0"/>
            </a:br>
            <a:r>
              <a:rPr lang="ru-RU" sz="2400" b="1" dirty="0"/>
              <a:t>В гранит </a:t>
            </a:r>
            <a:r>
              <a:rPr lang="ru-RU" sz="2400" b="1" dirty="0" err="1"/>
              <a:t>оделася</a:t>
            </a:r>
            <a:r>
              <a:rPr lang="ru-RU" sz="2400" b="1" dirty="0"/>
              <a:t> Нева; </a:t>
            </a:r>
            <a:br>
              <a:rPr lang="ru-RU" sz="2400" b="1" dirty="0"/>
            </a:br>
            <a:r>
              <a:rPr lang="ru-RU" sz="2400" b="1" dirty="0"/>
              <a:t>Мосты повисли над водами…</a:t>
            </a:r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3943350" cy="128587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«Медный всадник.»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800" b="1" dirty="0"/>
              <a:t>      В чем же пафос отрывка, предложенного учебной хрестоматией? Чем он интересен нам сегодня?</a:t>
            </a:r>
          </a:p>
        </p:txBody>
      </p:sp>
      <p:pic>
        <p:nvPicPr>
          <p:cNvPr id="31750" name="Picture 6" descr="на берегу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716463" y="2532063"/>
            <a:ext cx="3887787" cy="3040077"/>
          </a:xfrm>
          <a:prstGeom prst="verticalScroll">
            <a:avLst/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1751" name="WordArt 7" descr="Белый мрамор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7172325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2800" b="1" kern="10" normalizeH="1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«На берегу пустынных волн стоял он…»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47" name="Picture 7" descr="петр на бер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00034" y="2390775"/>
            <a:ext cx="3351241" cy="235267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61448" name="Picture 8" descr="рисунок константинов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716463" y="2101850"/>
            <a:ext cx="3311525" cy="2989263"/>
          </a:xfrm>
          <a:prstGeom prst="ellipse">
            <a:avLst/>
          </a:prstGeom>
          <a:noFill/>
          <a:ln w="57150">
            <a:solidFill>
              <a:srgbClr val="000000"/>
            </a:solidFill>
          </a:ln>
        </p:spPr>
      </p:pic>
      <p:sp>
        <p:nvSpPr>
          <p:cNvPr id="61449" name="WordArt 9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7674002" cy="4921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2800" kern="10" spc="-28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Один из ликов Петра в изображении Пушкина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/>
              <a:t>Все в этом городе, как подчеркивает Пушкин, прекрасно:</a:t>
            </a:r>
          </a:p>
        </p:txBody>
      </p:sp>
      <p:pic>
        <p:nvPicPr>
          <p:cNvPr id="57350" name="Picture 6" descr="п и м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lum contrast="20000"/>
          </a:blip>
          <a:srcRect/>
          <a:stretch>
            <a:fillRect/>
          </a:stretch>
        </p:blipFill>
        <p:spPr>
          <a:xfrm>
            <a:off x="1000100" y="1785926"/>
            <a:ext cx="2992538" cy="39719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FF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7352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 sz="2400" b="1"/>
          </a:p>
          <a:p>
            <a:pPr>
              <a:lnSpc>
                <a:spcPct val="90000"/>
              </a:lnSpc>
            </a:pPr>
            <a:r>
              <a:rPr lang="ru-RU" sz="2400" b="1">
                <a:solidFill>
                  <a:srgbClr val="0000FF"/>
                </a:solidFill>
              </a:rPr>
              <a:t>Громады стройные теснятся</a:t>
            </a:r>
            <a:br>
              <a:rPr lang="ru-RU" sz="2400" b="1">
                <a:solidFill>
                  <a:srgbClr val="0000FF"/>
                </a:solidFill>
              </a:rPr>
            </a:br>
            <a:r>
              <a:rPr lang="ru-RU" sz="2400" b="1">
                <a:solidFill>
                  <a:srgbClr val="0000FF"/>
                </a:solidFill>
              </a:rPr>
              <a:t>Дворцов и башен; корабли</a:t>
            </a:r>
            <a:br>
              <a:rPr lang="ru-RU" sz="2400" b="1">
                <a:solidFill>
                  <a:srgbClr val="0000FF"/>
                </a:solidFill>
              </a:rPr>
            </a:br>
            <a:r>
              <a:rPr lang="ru-RU" sz="2400" b="1">
                <a:solidFill>
                  <a:srgbClr val="0000FF"/>
                </a:solidFill>
              </a:rPr>
              <a:t>Толпой со всех концов земли</a:t>
            </a:r>
            <a:br>
              <a:rPr lang="ru-RU" sz="2400" b="1">
                <a:solidFill>
                  <a:srgbClr val="0000FF"/>
                </a:solidFill>
              </a:rPr>
            </a:br>
            <a:r>
              <a:rPr lang="ru-RU" sz="2400" b="1">
                <a:solidFill>
                  <a:srgbClr val="0000FF"/>
                </a:solidFill>
              </a:rPr>
              <a:t>К богатым пристаням стремятся; </a:t>
            </a:r>
            <a:br>
              <a:rPr lang="ru-RU" sz="2400" b="1">
                <a:solidFill>
                  <a:srgbClr val="0000FF"/>
                </a:solidFill>
              </a:rPr>
            </a:br>
            <a:r>
              <a:rPr lang="ru-RU" sz="2400" b="1">
                <a:solidFill>
                  <a:srgbClr val="0000FF"/>
                </a:solidFill>
              </a:rPr>
              <a:t>В гранит оделася Нева; </a:t>
            </a:r>
            <a:br>
              <a:rPr lang="ru-RU" sz="2400" b="1">
                <a:solidFill>
                  <a:srgbClr val="0000FF"/>
                </a:solidFill>
              </a:rPr>
            </a:br>
            <a:r>
              <a:rPr lang="ru-RU" sz="2400" b="1">
                <a:solidFill>
                  <a:srgbClr val="0000FF"/>
                </a:solidFill>
              </a:rPr>
              <a:t>Мосты повисли над водами…</a:t>
            </a:r>
          </a:p>
          <a:p>
            <a:pPr>
              <a:lnSpc>
                <a:spcPct val="90000"/>
              </a:lnSpc>
            </a:pPr>
            <a:endParaRPr lang="ru-RU" sz="24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b="1" dirty="0"/>
              <a:t>Каким видите вы поэта?</a:t>
            </a:r>
          </a:p>
          <a:p>
            <a:r>
              <a:rPr lang="ru-RU" sz="2400" b="1" dirty="0"/>
              <a:t> Какой портрет нравится вам больше?</a:t>
            </a:r>
          </a:p>
          <a:p>
            <a:r>
              <a:rPr lang="ru-RU" sz="2400" b="1" dirty="0"/>
              <a:t> Какой личностью предстает Пушкин?</a:t>
            </a:r>
          </a:p>
          <a:p>
            <a:r>
              <a:rPr lang="ru-RU" sz="2400" b="1" dirty="0"/>
              <a:t> Какие высказывания о нем перекликаются с вашими представлениями?</a:t>
            </a:r>
            <a:r>
              <a:rPr lang="ru-RU" sz="2400" dirty="0"/>
              <a:t> </a:t>
            </a:r>
          </a:p>
        </p:txBody>
      </p:sp>
      <p:pic>
        <p:nvPicPr>
          <p:cNvPr id="19462" name="Picture 6" descr="репин и ай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>
            <a:off x="1150938" y="1916113"/>
            <a:ext cx="2990850" cy="4392612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4519" name="Picture 7" descr="адмир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142976" y="2143116"/>
            <a:ext cx="3022624" cy="4047676"/>
          </a:xfrm>
          <a:prstGeom prst="triangl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</p:pic>
      <p:pic>
        <p:nvPicPr>
          <p:cNvPr id="64520" name="Picture 8" descr="адми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286380" y="1600200"/>
            <a:ext cx="3073395" cy="4107947"/>
          </a:xfrm>
          <a:prstGeom prst="ellips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</p:pic>
      <p:sp>
        <p:nvSpPr>
          <p:cNvPr id="64521" name="WordArt 9"/>
          <p:cNvSpPr>
            <a:spLocks noChangeArrowheads="1" noChangeShapeType="1" noTextEdit="1"/>
          </p:cNvSpPr>
          <p:nvPr/>
        </p:nvSpPr>
        <p:spPr bwMode="auto">
          <a:xfrm>
            <a:off x="500034" y="333375"/>
            <a:ext cx="8286807" cy="95248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fromWordArt="1">
            <a:prstTxWarp prst="textTriangleInverted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Виды Петербурга. Адмиралтейская игла.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dirty="0"/>
              <a:t>Почему именно Петр I становится одним из любимых героев пушкинских </a:t>
            </a:r>
            <a:r>
              <a:rPr lang="ru-RU" sz="2800" b="1" dirty="0" smtClean="0"/>
              <a:t>произведений?</a:t>
            </a:r>
            <a:endParaRPr lang="ru-RU" sz="2800" b="1" dirty="0"/>
          </a:p>
          <a:p>
            <a:pPr>
              <a:lnSpc>
                <a:spcPct val="90000"/>
              </a:lnSpc>
            </a:pPr>
            <a:r>
              <a:rPr lang="ru-RU" sz="2800" b="1" dirty="0"/>
              <a:t> Чем интересна фигура этого государственного деятеля, преобразователя, реформатора? </a:t>
            </a:r>
          </a:p>
          <a:p>
            <a:pPr>
              <a:lnSpc>
                <a:spcPct val="90000"/>
              </a:lnSpc>
            </a:pPr>
            <a:r>
              <a:rPr lang="ru-RU" sz="2800" b="1" dirty="0"/>
              <a:t>Какие памятники Петру I известны вам и в каких произведениях Пушкина встречаем мы его имя? </a:t>
            </a:r>
          </a:p>
          <a:p>
            <a:pPr>
              <a:lnSpc>
                <a:spcPct val="90000"/>
              </a:lnSpc>
            </a:pPr>
            <a:r>
              <a:rPr lang="ru-RU" sz="2800" b="1" dirty="0"/>
              <a:t>Каким он предстает в пушкинских текстах?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800" b="1"/>
              <a:t>Читая летопись, вспомните распевное и торжественное звучание былин, текстов древнерусской литературы.</a:t>
            </a:r>
            <a:r>
              <a:rPr lang="ru-RU" sz="2800"/>
              <a:t> </a:t>
            </a:r>
          </a:p>
        </p:txBody>
      </p:sp>
      <p:pic>
        <p:nvPicPr>
          <p:cNvPr id="9219" name="Picture 3" descr="L01_05_01_02_03_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48200" y="2432050"/>
            <a:ext cx="4038600" cy="286226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1331912" y="285729"/>
            <a:ext cx="7169177" cy="7874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«Песнь о вещем Олеге». </a:t>
            </a:r>
          </a:p>
        </p:txBody>
      </p:sp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>
            <a:off x="2916238" y="5661025"/>
            <a:ext cx="5924550" cy="4921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2800" kern="10" spc="-28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Смысл сопоставления Олега и волхва.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000" dirty="0"/>
              <a:t>Жанр баллады. Сравнение с летописным источником.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     </a:t>
            </a:r>
            <a:r>
              <a:rPr lang="ru-RU" sz="3600" b="1" dirty="0">
                <a:solidFill>
                  <a:srgbClr val="FF0000"/>
                </a:solidFill>
              </a:rPr>
              <a:t> </a:t>
            </a:r>
            <a:r>
              <a:rPr lang="ru-RU" sz="3600" b="1" dirty="0">
                <a:solidFill>
                  <a:schemeClr val="hlink"/>
                </a:solidFill>
              </a:rPr>
              <a:t>Как выглядят князь и кудесник в летописи и в пушкинском тексте?</a:t>
            </a:r>
          </a:p>
          <a:p>
            <a:r>
              <a:rPr lang="ru-RU" dirty="0"/>
              <a:t> Известный литературовед С. </a:t>
            </a:r>
            <a:r>
              <a:rPr lang="ru-RU" dirty="0" err="1"/>
              <a:t>Бонди</a:t>
            </a:r>
            <a:r>
              <a:rPr lang="ru-RU" dirty="0"/>
              <a:t>, говоря о </a:t>
            </a:r>
            <a:r>
              <a:rPr lang="ru-RU" dirty="0">
                <a:solidFill>
                  <a:srgbClr val="FF0000"/>
                </a:solidFill>
              </a:rPr>
              <a:t>связи летописи и текста</a:t>
            </a:r>
            <a:r>
              <a:rPr lang="ru-RU" dirty="0"/>
              <a:t>, утверждает, что Пушкиным заложена здесь мысль о </a:t>
            </a:r>
            <a:r>
              <a:rPr lang="ru-RU" dirty="0">
                <a:solidFill>
                  <a:srgbClr val="FF0000"/>
                </a:solidFill>
              </a:rPr>
              <a:t>взаимоотношении власти и поэта.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>
                <a:solidFill>
                  <a:srgbClr val="6600FF"/>
                </a:solidFill>
              </a:rPr>
              <a:t>С какой целью используются в тексте песни слова-архаизмы </a:t>
            </a:r>
            <a:r>
              <a:rPr lang="ru-RU" sz="2800" b="1" i="1">
                <a:solidFill>
                  <a:srgbClr val="6600FF"/>
                </a:solidFill>
              </a:rPr>
              <a:t>ныне, сбирается, отмстить</a:t>
            </a:r>
            <a:r>
              <a:rPr lang="ru-RU" sz="2800" b="1">
                <a:solidFill>
                  <a:srgbClr val="6600FF"/>
                </a:solidFill>
              </a:rPr>
              <a:t> ?</a:t>
            </a:r>
          </a:p>
          <a:p>
            <a:pPr>
              <a:lnSpc>
                <a:spcPct val="80000"/>
              </a:lnSpc>
            </a:pPr>
            <a:r>
              <a:rPr lang="ru-RU" sz="2800"/>
              <a:t> Обратим внимание, что устаревшие слова легко сочетаются с сугубо пушкинскими, романтически окрашенными словами </a:t>
            </a:r>
            <a:r>
              <a:rPr lang="ru-RU" sz="2800" i="1"/>
              <a:t>обманчивый вал, дивная судьба, незримый хранитель.</a:t>
            </a:r>
            <a:r>
              <a:rPr lang="ru-RU" sz="2800"/>
              <a:t> </a:t>
            </a:r>
          </a:p>
          <a:p>
            <a:pPr>
              <a:lnSpc>
                <a:spcPct val="80000"/>
              </a:lnSpc>
            </a:pPr>
            <a:r>
              <a:rPr lang="ru-RU" sz="2800"/>
              <a:t>Поиск поэтом наиболее точных и верных эпитетов («престарелый кудесник» — «вдохновенный кудесник», «на смирном коне» — «на верном коне»). </a:t>
            </a:r>
          </a:p>
        </p:txBody>
      </p:sp>
      <p:sp>
        <p:nvSpPr>
          <p:cNvPr id="69636" name="WordArt 4"/>
          <p:cNvSpPr>
            <a:spLocks noChangeArrowheads="1" noChangeShapeType="1" noTextEdit="1"/>
          </p:cNvSpPr>
          <p:nvPr/>
        </p:nvSpPr>
        <p:spPr bwMode="auto">
          <a:xfrm>
            <a:off x="755650" y="260350"/>
            <a:ext cx="7219950" cy="1136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Художественное своеобразие баллады.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4000" dirty="0"/>
              <a:t>Литература и другие виды искусства.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/>
              <a:t>— Какие иллюстрации кажутся вам наиболее удачными и близкими тексту «Песни…»? </a:t>
            </a:r>
          </a:p>
          <a:p>
            <a:r>
              <a:rPr lang="ru-RU" b="1"/>
              <a:t>Так ли вы себе представляли эти сцены? </a:t>
            </a:r>
          </a:p>
          <a:p>
            <a:r>
              <a:rPr lang="ru-RU" b="1"/>
              <a:t>Сможете ли вы с помощью иллюстраций или собственных рисунков подготовить диафильмы?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/>
              <a:t>Художественное воспроизведение быта и нравов Древней Руси.</a:t>
            </a:r>
          </a:p>
        </p:txBody>
      </p:sp>
      <p:pic>
        <p:nvPicPr>
          <p:cNvPr id="8196" name="Picture 4" descr="L01_05_01_02_04_p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33600" y="2135188"/>
            <a:ext cx="4876800" cy="34559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4" name="Picture 4" descr="L01_05_01_02_05_p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33600" y="2135188"/>
            <a:ext cx="4876800" cy="34559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8" name="Picture 4" descr="L01_05_01_02_06_p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33600" y="2135188"/>
            <a:ext cx="4876800" cy="34559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800"/>
              <a:t>.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ru-RU" sz="2800"/>
          </a:p>
        </p:txBody>
      </p:sp>
      <p:pic>
        <p:nvPicPr>
          <p:cNvPr id="12292" name="Picture 4" descr="L01_05_01_02_16_p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64163" y="1700213"/>
            <a:ext cx="3219450" cy="4389437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294" name="WordArt 6"/>
          <p:cNvSpPr>
            <a:spLocks noChangeArrowheads="1" noChangeShapeType="1" noTextEdit="1"/>
          </p:cNvSpPr>
          <p:nvPr/>
        </p:nvSpPr>
        <p:spPr bwMode="auto">
          <a:xfrm>
            <a:off x="-107950" y="1700213"/>
            <a:ext cx="5362575" cy="360045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Сцена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в Чудовом монастыре.</a:t>
            </a:r>
          </a:p>
        </p:txBody>
      </p:sp>
      <p:sp>
        <p:nvSpPr>
          <p:cNvPr id="12295" name="WordArt 7"/>
          <p:cNvSpPr>
            <a:spLocks noChangeArrowheads="1" noChangeShapeType="1" noTextEdit="1"/>
          </p:cNvSpPr>
          <p:nvPr/>
        </p:nvSpPr>
        <p:spPr bwMode="auto">
          <a:xfrm>
            <a:off x="1692275" y="692150"/>
            <a:ext cx="5295900" cy="5715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ru-RU" sz="3600" kern="10" normalizeH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Трагедия «Борис Годунов».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214810" y="1600200"/>
            <a:ext cx="447199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/>
              <a:t>   </a:t>
            </a:r>
            <a:r>
              <a:rPr lang="ru-RU" sz="2000" b="1" dirty="0"/>
              <a:t>   «Пережить творения поэта, — пишет В. Г. Белинский, — значит переносить, перечувствовать в душе своей все богатство, всю глубину их содержания, переболеть их болезнями, перестрадать их скорбями, </a:t>
            </a:r>
            <a:r>
              <a:rPr lang="ru-RU" sz="2000" b="1" dirty="0" err="1"/>
              <a:t>переблаженствовать</a:t>
            </a:r>
            <a:r>
              <a:rPr lang="ru-RU" sz="2000" b="1" dirty="0"/>
              <a:t> их радостью, их торжеством, их надеждами. Нельзя понять поэта, не будучи некоторое время под его исключительным влиянием, не полюбив смотреть его глазами, слышать его слухом, говорить его языком».</a:t>
            </a:r>
            <a:r>
              <a:rPr lang="ru-RU" sz="2000" dirty="0"/>
              <a:t> </a:t>
            </a:r>
          </a:p>
        </p:txBody>
      </p:sp>
      <p:pic>
        <p:nvPicPr>
          <p:cNvPr id="17414" name="Picture 6" descr="кипренский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27088" y="1773238"/>
            <a:ext cx="2863850" cy="33305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ru-RU" sz="3600" b="1" dirty="0" smtClean="0"/>
          </a:p>
          <a:p>
            <a:r>
              <a:rPr lang="ru-RU" sz="3600" b="1" dirty="0" smtClean="0"/>
              <a:t>«Борис </a:t>
            </a:r>
            <a:r>
              <a:rPr lang="ru-RU" sz="3600" b="1" dirty="0"/>
              <a:t>Годунов» - пьеса не только о личной трагедии царя-преступника, но и народа, ввергнутого по его вине в пучину бед и испытаний.</a:t>
            </a:r>
          </a:p>
        </p:txBody>
      </p:sp>
      <p:sp>
        <p:nvSpPr>
          <p:cNvPr id="77828" name="WordArt 4"/>
          <p:cNvSpPr>
            <a:spLocks noChangeArrowheads="1" noChangeShapeType="1" noTextEdit="1"/>
          </p:cNvSpPr>
          <p:nvPr/>
        </p:nvSpPr>
        <p:spPr bwMode="auto">
          <a:xfrm>
            <a:off x="1331912" y="260350"/>
            <a:ext cx="7383491" cy="1285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Трагедия как жанр драматургии.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/>
              <a:t>Самозванство, по убеждению Пушкина, это нравственное понятие, в основе которого эгоизм, своеволие, жестокость, корысть. Самозванство – это тип человеческого поведения, продиктованный неразборчивостью в выборе средств для достижения корыстных целей.</a:t>
            </a:r>
          </a:p>
        </p:txBody>
      </p:sp>
      <p:sp>
        <p:nvSpPr>
          <p:cNvPr id="79876" name="WordArt 4"/>
          <p:cNvSpPr>
            <a:spLocks noChangeArrowheads="1" noChangeShapeType="1" noTextEdit="1"/>
          </p:cNvSpPr>
          <p:nvPr/>
        </p:nvSpPr>
        <p:spPr bwMode="auto">
          <a:xfrm>
            <a:off x="3059113" y="620713"/>
            <a:ext cx="2085975" cy="5334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ru-RU" sz="3600" b="1" kern="10" normalizeH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Выводы.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      </a:t>
            </a:r>
            <a:r>
              <a:rPr lang="ru-RU" b="1" dirty="0"/>
              <a:t>Итак, «Песнь о вещем Олеге», «Полтава», «Медный всадник», «Борис Годунов» — это </a:t>
            </a:r>
            <a:r>
              <a:rPr lang="ru-RU" sz="6000" b="1" dirty="0">
                <a:solidFill>
                  <a:srgbClr val="FF0000"/>
                </a:solidFill>
              </a:rPr>
              <a:t>прикосновение поэта к истории</a:t>
            </a:r>
            <a:r>
              <a:rPr lang="ru-RU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.</a:t>
            </a:r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body"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dirty="0"/>
              <a:t>Что я открыл для себя в личности и творчестве </a:t>
            </a:r>
            <a:r>
              <a:rPr lang="ru-RU" sz="2800" dirty="0" smtClean="0"/>
              <a:t>Пушкина?</a:t>
            </a:r>
            <a:endParaRPr lang="ru-RU" sz="2800" dirty="0"/>
          </a:p>
        </p:txBody>
      </p:sp>
      <p:sp>
        <p:nvSpPr>
          <p:cNvPr id="80900" name="WordArt 4"/>
          <p:cNvSpPr>
            <a:spLocks noChangeArrowheads="1" noChangeShapeType="1" noTextEdit="1"/>
          </p:cNvSpPr>
          <p:nvPr/>
        </p:nvSpPr>
        <p:spPr bwMode="auto">
          <a:xfrm>
            <a:off x="2484438" y="115888"/>
            <a:ext cx="46386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Пушкин – это наше всё.</a:t>
            </a:r>
          </a:p>
        </p:txBody>
      </p:sp>
      <p:pic>
        <p:nvPicPr>
          <p:cNvPr id="80903" name="Picture 7" descr="L01_05_01_02_95_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857752" y="1785926"/>
            <a:ext cx="3376613" cy="41767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3" name="Rectangle 9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pic>
        <p:nvPicPr>
          <p:cNvPr id="82952" name="Picture 8" descr="L01_05_01_02_94_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937250" y="2947988"/>
            <a:ext cx="1460500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92D05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2948" name="WordArt 4"/>
          <p:cNvSpPr>
            <a:spLocks noChangeArrowheads="1" noChangeShapeType="1" noTextEdit="1"/>
          </p:cNvSpPr>
          <p:nvPr/>
        </p:nvSpPr>
        <p:spPr bwMode="auto">
          <a:xfrm>
            <a:off x="468313" y="692150"/>
            <a:ext cx="77438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К нему не зарастёт народная тропа.</a:t>
            </a:r>
          </a:p>
        </p:txBody>
      </p:sp>
      <p:pic>
        <p:nvPicPr>
          <p:cNvPr id="82955" name="Picture 11" descr="L01_05_01_02_86_p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235075" y="2033588"/>
            <a:ext cx="2481263" cy="3657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</a:pPr>
            <a:r>
              <a:rPr lang="ru-RU" sz="2000" b="1" dirty="0"/>
              <a:t>Все лучшие порывы посвятить</a:t>
            </a:r>
            <a:br>
              <a:rPr lang="ru-RU" sz="2000" b="1" dirty="0"/>
            </a:br>
            <a:r>
              <a:rPr lang="ru-RU" sz="2000" b="1" dirty="0"/>
              <a:t>Отчизне ты зовешь нас из могилы; </a:t>
            </a:r>
            <a:br>
              <a:rPr lang="ru-RU" sz="2000" b="1" dirty="0"/>
            </a:br>
            <a:r>
              <a:rPr lang="ru-RU" sz="2000" b="1" dirty="0"/>
              <a:t>В продажный век, век лжи и грубой силы</a:t>
            </a:r>
            <a:br>
              <a:rPr lang="ru-RU" sz="2000" b="1" dirty="0"/>
            </a:br>
            <a:r>
              <a:rPr lang="ru-RU" sz="2000" b="1" dirty="0"/>
              <a:t>Зовешь добру и истине служить.</a:t>
            </a:r>
            <a:br>
              <a:rPr lang="ru-RU" sz="2000" b="1" dirty="0"/>
            </a:br>
            <a:r>
              <a:rPr lang="ru-RU" sz="2000" b="1" dirty="0"/>
              <a:t>Вот почему, возлюбленный поэт,</a:t>
            </a:r>
            <a:br>
              <a:rPr lang="ru-RU" sz="2000" b="1" dirty="0"/>
            </a:br>
            <a:r>
              <a:rPr lang="ru-RU" sz="2000" b="1" dirty="0"/>
              <a:t>Так дорог нам твой образ благородный; </a:t>
            </a:r>
            <a:br>
              <a:rPr lang="ru-RU" sz="2000" b="1" dirty="0"/>
            </a:br>
            <a:r>
              <a:rPr lang="ru-RU" sz="2000" b="1" dirty="0"/>
              <a:t>Вот почему неизгладимый след</a:t>
            </a:r>
            <a:br>
              <a:rPr lang="ru-RU" sz="2000" b="1" dirty="0"/>
            </a:br>
            <a:r>
              <a:rPr lang="ru-RU" sz="2000" b="1" dirty="0"/>
              <a:t>Тобой оставлен в памяти народной!</a:t>
            </a:r>
            <a:r>
              <a:rPr lang="ru-RU" sz="2000" dirty="0"/>
              <a:t> </a:t>
            </a:r>
          </a:p>
        </p:txBody>
      </p:sp>
      <p:pic>
        <p:nvPicPr>
          <p:cNvPr id="20486" name="Picture 6" descr="уткин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238750" y="1766888"/>
            <a:ext cx="2857500" cy="4191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>
                <a:solidFill>
                  <a:schemeClr val="accent2"/>
                </a:solidFill>
              </a:rPr>
              <a:t>Тема истории в творчестве.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/>
              <a:t>Он, как истинный художник, считал необходимым воскресить минувшие века, вновь и вновь возвращаясь к истории («Полтава», «Медный всадник», «Борис Годунов»).</a:t>
            </a:r>
          </a:p>
        </p:txBody>
      </p:sp>
      <p:pic>
        <p:nvPicPr>
          <p:cNvPr id="3083" name="Picture 11" descr="L01_05_01_02_51_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48200" y="2319338"/>
            <a:ext cx="4038600" cy="30876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000" b="1" dirty="0">
                <a:solidFill>
                  <a:srgbClr val="0000FF"/>
                </a:solidFill>
              </a:rPr>
              <a:t>Образ Петра в творчестве Пушкина.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dirty="0"/>
              <a:t>«</a:t>
            </a:r>
            <a:r>
              <a:rPr lang="ru-RU" sz="2800" b="1" dirty="0"/>
              <a:t>Россия вошла в Европу, как спущенный корабль, при стуке топора и при громе пушек. Но войны, предпринятые Петром Великим, были </a:t>
            </a:r>
            <a:r>
              <a:rPr lang="ru-RU" sz="2800" b="1" dirty="0" err="1"/>
              <a:t>благодетельны</a:t>
            </a:r>
            <a:r>
              <a:rPr lang="ru-RU" sz="2800" b="1" dirty="0"/>
              <a:t> и плодотворны. Успех народного преобразования был следствием Полтавской битвы, а европейское просвещение причалило к берегам завоеванной Невы».</a:t>
            </a:r>
            <a:r>
              <a:rPr lang="ru-RU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000" b="1" dirty="0">
                <a:solidFill>
                  <a:srgbClr val="0000FF"/>
                </a:solidFill>
              </a:rPr>
              <a:t>Образ Петра в творчестве Пушкина.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0" y="1857364"/>
            <a:ext cx="7686700" cy="461488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/>
              <a:t>Поэма  «Полтава».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284663" y="2281238"/>
            <a:ext cx="3311525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2000" b="1"/>
              <a:t>Не весь я предан тленью; </a:t>
            </a:r>
            <a:br>
              <a:rPr lang="ru-RU" sz="2000" b="1"/>
            </a:br>
            <a:r>
              <a:rPr lang="ru-RU" sz="2000" b="1"/>
              <a:t>С моей, быть может, тенью</a:t>
            </a:r>
            <a:br>
              <a:rPr lang="ru-RU" sz="2000" b="1"/>
            </a:br>
            <a:r>
              <a:rPr lang="ru-RU" sz="2000" b="1"/>
              <a:t>Полунощной порой</a:t>
            </a:r>
            <a:br>
              <a:rPr lang="ru-RU" sz="2000" b="1"/>
            </a:br>
            <a:r>
              <a:rPr lang="ru-RU" sz="2000" b="1"/>
              <a:t>Сын Феба молодой,</a:t>
            </a:r>
            <a:br>
              <a:rPr lang="ru-RU" sz="2000" b="1"/>
            </a:br>
            <a:r>
              <a:rPr lang="ru-RU" sz="2000" b="1"/>
              <a:t>Мой правнук просвещенный,</a:t>
            </a:r>
            <a:br>
              <a:rPr lang="ru-RU" sz="2000" b="1"/>
            </a:br>
            <a:r>
              <a:rPr lang="ru-RU" sz="2000" b="1"/>
              <a:t>Беседовать придет</a:t>
            </a:r>
            <a:br>
              <a:rPr lang="ru-RU" sz="2000" b="1"/>
            </a:br>
            <a:r>
              <a:rPr lang="ru-RU" sz="2000" b="1"/>
              <a:t>И мною вдохновенный</a:t>
            </a:r>
            <a:br>
              <a:rPr lang="ru-RU" sz="2000" b="1"/>
            </a:br>
            <a:r>
              <a:rPr lang="ru-RU" sz="2000" b="1"/>
              <a:t>На лире воздохнет…</a:t>
            </a:r>
          </a:p>
          <a:p>
            <a:pPr algn="r"/>
            <a:endParaRPr lang="ru-RU" sz="2000" b="1" i="1"/>
          </a:p>
          <a:p>
            <a:pPr algn="r"/>
            <a:r>
              <a:rPr lang="ru-RU" sz="2000" b="1" i="1"/>
              <a:t>А. С. Пушкин. «Городок</a:t>
            </a:r>
            <a:r>
              <a:rPr lang="ru-RU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/>
              <a:t>Почему так часто поэт обращает свой взор к Петру?</a:t>
            </a:r>
          </a:p>
          <a:p>
            <a:r>
              <a:rPr lang="ru-RU" b="1" dirty="0"/>
              <a:t> </a:t>
            </a:r>
          </a:p>
          <a:p>
            <a:r>
              <a:rPr lang="ru-RU" b="1" dirty="0"/>
              <a:t>Чем объяснить его интерес к этой личности?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1063</Words>
  <Application>Microsoft Office PowerPoint</Application>
  <PresentationFormat>Экран (4:3)</PresentationFormat>
  <Paragraphs>115</Paragraphs>
  <Slides>44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8" baseType="lpstr">
      <vt:lpstr>Arial</vt:lpstr>
      <vt:lpstr>Impact</vt:lpstr>
      <vt:lpstr>Times New Roman</vt:lpstr>
      <vt:lpstr>Оформление по умолчанию</vt:lpstr>
      <vt:lpstr>А.С.Пушкин.</vt:lpstr>
      <vt:lpstr>      Александр Сергеевич Пушкин — «солнечное имя», величайший русский поэт. </vt:lpstr>
      <vt:lpstr>Презентация PowerPoint</vt:lpstr>
      <vt:lpstr>Презентация PowerPoint</vt:lpstr>
      <vt:lpstr>Презентация PowerPoint</vt:lpstr>
      <vt:lpstr>Тема истории в творчестве.</vt:lpstr>
      <vt:lpstr>Образ Петра в творчестве Пушкина.</vt:lpstr>
      <vt:lpstr>Образ Петра в творчестве Пушкина.</vt:lpstr>
      <vt:lpstr>Презентация PowerPoint</vt:lpstr>
      <vt:lpstr>Презентация PowerPoint</vt:lpstr>
      <vt:lpstr>План отрывка</vt:lpstr>
      <vt:lpstr>Презентация PowerPoint</vt:lpstr>
      <vt:lpstr>Презентация PowerPoint</vt:lpstr>
      <vt:lpstr>Полтава". Петръ I передъ битвой. Ориг. рис. Р. Штейна, грав. Голевинскiй (изданiе "НИВА" 1899).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Все в этом городе, как подчеркивает Пушкин, прекрасно:</vt:lpstr>
      <vt:lpstr>Презентация PowerPoint</vt:lpstr>
      <vt:lpstr>Презентация PowerPoint</vt:lpstr>
      <vt:lpstr>Презентация PowerPoint</vt:lpstr>
      <vt:lpstr>Жанр баллады. Сравнение с летописным источником.</vt:lpstr>
      <vt:lpstr>Презентация PowerPoint</vt:lpstr>
      <vt:lpstr>Литература и другие виды искусства.</vt:lpstr>
      <vt:lpstr>Художественное воспроизведение быта и нравов Древней Руси.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.</vt:lpstr>
      <vt:lpstr>Презентация PowerPoint</vt:lpstr>
    </vt:vector>
  </TitlesOfParts>
  <Company>СОШ 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А.С.Пушкин.</dc:title>
  <dc:creator>Кривошеева</dc:creator>
  <cp:lastModifiedBy>Пользователь Windows</cp:lastModifiedBy>
  <cp:revision>21</cp:revision>
  <dcterms:created xsi:type="dcterms:W3CDTF">2009-10-07T09:22:15Z</dcterms:created>
  <dcterms:modified xsi:type="dcterms:W3CDTF">2018-11-27T09:26:07Z</dcterms:modified>
</cp:coreProperties>
</file>