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9" r:id="rId3"/>
    <p:sldId id="291" r:id="rId4"/>
    <p:sldId id="292" r:id="rId5"/>
    <p:sldId id="293" r:id="rId6"/>
    <p:sldId id="280" r:id="rId7"/>
    <p:sldId id="265" r:id="rId8"/>
    <p:sldId id="288" r:id="rId9"/>
    <p:sldId id="276" r:id="rId10"/>
    <p:sldId id="290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41" autoAdjust="0"/>
    <p:restoredTop sz="94718" autoAdjust="0"/>
  </p:normalViewPr>
  <p:slideViewPr>
    <p:cSldViewPr snapToGrid="0">
      <p:cViewPr>
        <p:scale>
          <a:sx n="70" d="100"/>
          <a:sy n="70" d="100"/>
        </p:scale>
        <p:origin x="-2010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Лист1!$C$2:$H$2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Лист1!$C$3:$H$3</c:f>
              <c:numCache>
                <c:formatCode>General</c:formatCode>
                <c:ptCount val="6"/>
                <c:pt idx="0">
                  <c:v>40</c:v>
                </c:pt>
                <c:pt idx="1">
                  <c:v>67</c:v>
                </c:pt>
                <c:pt idx="2">
                  <c:v>86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2070272"/>
        <c:axId val="80945152"/>
      </c:barChart>
      <c:catAx>
        <c:axId val="72070272"/>
        <c:scaling>
          <c:orientation val="minMax"/>
        </c:scaling>
        <c:delete val="0"/>
        <c:axPos val="b"/>
        <c:majorTickMark val="none"/>
        <c:minorTickMark val="none"/>
        <c:tickLblPos val="nextTo"/>
        <c:crossAx val="80945152"/>
        <c:crosses val="autoZero"/>
        <c:auto val="1"/>
        <c:lblAlgn val="ctr"/>
        <c:lblOffset val="100"/>
        <c:noMultiLvlLbl val="0"/>
      </c:catAx>
      <c:valAx>
        <c:axId val="80945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2070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Лист1!$C$22:$H$22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Лист1!$C$23:$H$23</c:f>
              <c:numCache>
                <c:formatCode>General</c:formatCode>
                <c:ptCount val="6"/>
                <c:pt idx="0">
                  <c:v>63.1</c:v>
                </c:pt>
                <c:pt idx="1">
                  <c:v>97.4</c:v>
                </c:pt>
                <c:pt idx="2">
                  <c:v>149.9</c:v>
                </c:pt>
                <c:pt idx="3">
                  <c:v>187.9</c:v>
                </c:pt>
                <c:pt idx="4">
                  <c:v>244.3</c:v>
                </c:pt>
                <c:pt idx="5">
                  <c:v>297.60000000000002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644160"/>
        <c:axId val="81724928"/>
      </c:barChart>
      <c:catAx>
        <c:axId val="81644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81724928"/>
        <c:crosses val="autoZero"/>
        <c:auto val="1"/>
        <c:lblAlgn val="ctr"/>
        <c:lblOffset val="100"/>
        <c:noMultiLvlLbl val="0"/>
      </c:catAx>
      <c:valAx>
        <c:axId val="81724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1644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Лист1!$C$24:$H$24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Лист1!$C$25:$H$25</c:f>
              <c:numCache>
                <c:formatCode>General</c:formatCode>
                <c:ptCount val="6"/>
                <c:pt idx="0">
                  <c:v>4000</c:v>
                </c:pt>
                <c:pt idx="1">
                  <c:v>6000</c:v>
                </c:pt>
                <c:pt idx="2">
                  <c:v>8000</c:v>
                </c:pt>
                <c:pt idx="3">
                  <c:v>11000</c:v>
                </c:pt>
                <c:pt idx="4">
                  <c:v>14000</c:v>
                </c:pt>
                <c:pt idx="5">
                  <c:v>18000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739776"/>
        <c:axId val="81742464"/>
      </c:barChart>
      <c:catAx>
        <c:axId val="81739776"/>
        <c:scaling>
          <c:orientation val="minMax"/>
        </c:scaling>
        <c:delete val="0"/>
        <c:axPos val="b"/>
        <c:majorTickMark val="none"/>
        <c:minorTickMark val="none"/>
        <c:tickLblPos val="nextTo"/>
        <c:crossAx val="81742464"/>
        <c:crosses val="autoZero"/>
        <c:auto val="1"/>
        <c:lblAlgn val="ctr"/>
        <c:lblOffset val="100"/>
        <c:noMultiLvlLbl val="0"/>
      </c:catAx>
      <c:valAx>
        <c:axId val="81742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1739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Лист1!$C$4:$H$4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Лист1!$C$5:$H$5</c:f>
              <c:numCache>
                <c:formatCode>General</c:formatCode>
                <c:ptCount val="6"/>
                <c:pt idx="0">
                  <c:v>45</c:v>
                </c:pt>
                <c:pt idx="1">
                  <c:v>80</c:v>
                </c:pt>
                <c:pt idx="2">
                  <c:v>120</c:v>
                </c:pt>
                <c:pt idx="3">
                  <c:v>160</c:v>
                </c:pt>
                <c:pt idx="4">
                  <c:v>200</c:v>
                </c:pt>
                <c:pt idx="5">
                  <c:v>240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0951552"/>
        <c:axId val="80954496"/>
      </c:barChart>
      <c:catAx>
        <c:axId val="80951552"/>
        <c:scaling>
          <c:orientation val="minMax"/>
        </c:scaling>
        <c:delete val="0"/>
        <c:axPos val="b"/>
        <c:majorTickMark val="none"/>
        <c:minorTickMark val="none"/>
        <c:tickLblPos val="nextTo"/>
        <c:crossAx val="80954496"/>
        <c:crosses val="autoZero"/>
        <c:auto val="1"/>
        <c:lblAlgn val="ctr"/>
        <c:lblOffset val="100"/>
        <c:noMultiLvlLbl val="0"/>
      </c:catAx>
      <c:valAx>
        <c:axId val="809544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0951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Лист1!$C$6:$H$6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Лист1!$C$7:$H$7</c:f>
              <c:numCache>
                <c:formatCode>General</c:formatCode>
                <c:ptCount val="6"/>
                <c:pt idx="0">
                  <c:v>15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55</c:v>
                </c:pt>
                <c:pt idx="5">
                  <c:v>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0960896"/>
        <c:axId val="80980224"/>
      </c:barChart>
      <c:catAx>
        <c:axId val="80960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80980224"/>
        <c:crosses val="autoZero"/>
        <c:auto val="1"/>
        <c:lblAlgn val="ctr"/>
        <c:lblOffset val="100"/>
        <c:noMultiLvlLbl val="0"/>
      </c:catAx>
      <c:valAx>
        <c:axId val="80980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0960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Лист1!$C$8:$H$8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Лист1!$C$9:$H$9</c:f>
              <c:numCache>
                <c:formatCode>General</c:formatCode>
                <c:ptCount val="6"/>
                <c:pt idx="5">
                  <c:v>2250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154816"/>
        <c:axId val="81157504"/>
      </c:barChart>
      <c:catAx>
        <c:axId val="81154816"/>
        <c:scaling>
          <c:orientation val="minMax"/>
        </c:scaling>
        <c:delete val="0"/>
        <c:axPos val="b"/>
        <c:majorTickMark val="none"/>
        <c:minorTickMark val="none"/>
        <c:tickLblPos val="nextTo"/>
        <c:crossAx val="81157504"/>
        <c:crosses val="autoZero"/>
        <c:auto val="1"/>
        <c:lblAlgn val="ctr"/>
        <c:lblOffset val="100"/>
        <c:noMultiLvlLbl val="0"/>
      </c:catAx>
      <c:valAx>
        <c:axId val="81157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1154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Лист1!$C$10:$H$10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Лист1!$C$11:$H$11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172352"/>
        <c:axId val="81183488"/>
      </c:barChart>
      <c:catAx>
        <c:axId val="81172352"/>
        <c:scaling>
          <c:orientation val="minMax"/>
        </c:scaling>
        <c:delete val="0"/>
        <c:axPos val="b"/>
        <c:majorTickMark val="none"/>
        <c:minorTickMark val="none"/>
        <c:tickLblPos val="nextTo"/>
        <c:crossAx val="81183488"/>
        <c:crosses val="autoZero"/>
        <c:auto val="1"/>
        <c:lblAlgn val="ctr"/>
        <c:lblOffset val="100"/>
        <c:noMultiLvlLbl val="0"/>
      </c:catAx>
      <c:valAx>
        <c:axId val="81183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1172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Лист1!$C$26:$H$26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Лист1!$C$27:$H$27</c:f>
              <c:numCache>
                <c:formatCode>General</c:formatCode>
                <c:ptCount val="6"/>
                <c:pt idx="0">
                  <c:v>60</c:v>
                </c:pt>
                <c:pt idx="1">
                  <c:v>120</c:v>
                </c:pt>
                <c:pt idx="2">
                  <c:v>180</c:v>
                </c:pt>
                <c:pt idx="3">
                  <c:v>270</c:v>
                </c:pt>
                <c:pt idx="4">
                  <c:v>360</c:v>
                </c:pt>
                <c:pt idx="5">
                  <c:v>450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277312"/>
        <c:axId val="81280000"/>
      </c:barChart>
      <c:catAx>
        <c:axId val="81277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81280000"/>
        <c:crosses val="autoZero"/>
        <c:auto val="1"/>
        <c:lblAlgn val="ctr"/>
        <c:lblOffset val="100"/>
        <c:noMultiLvlLbl val="0"/>
      </c:catAx>
      <c:valAx>
        <c:axId val="81280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1277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Лист1!$C$28:$H$28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Лист1!$C$29:$H$29</c:f>
              <c:numCache>
                <c:formatCode>General</c:formatCode>
                <c:ptCount val="6"/>
                <c:pt idx="0">
                  <c:v>82</c:v>
                </c:pt>
                <c:pt idx="1">
                  <c:v>84</c:v>
                </c:pt>
                <c:pt idx="2">
                  <c:v>85</c:v>
                </c:pt>
                <c:pt idx="3">
                  <c:v>87</c:v>
                </c:pt>
                <c:pt idx="4">
                  <c:v>89</c:v>
                </c:pt>
                <c:pt idx="5">
                  <c:v>90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303040"/>
        <c:axId val="81314176"/>
      </c:barChart>
      <c:catAx>
        <c:axId val="81303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81314176"/>
        <c:crosses val="autoZero"/>
        <c:auto val="1"/>
        <c:lblAlgn val="ctr"/>
        <c:lblOffset val="100"/>
        <c:noMultiLvlLbl val="0"/>
      </c:catAx>
      <c:valAx>
        <c:axId val="81314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1303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Лист1!$C$18:$H$18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Лист1!$C$19:$H$19</c:f>
              <c:numCache>
                <c:formatCode>General</c:formatCode>
                <c:ptCount val="6"/>
                <c:pt idx="0">
                  <c:v>78.5</c:v>
                </c:pt>
                <c:pt idx="1">
                  <c:v>78.5</c:v>
                </c:pt>
                <c:pt idx="2">
                  <c:v>78.5</c:v>
                </c:pt>
                <c:pt idx="3">
                  <c:v>79</c:v>
                </c:pt>
                <c:pt idx="4">
                  <c:v>79.5</c:v>
                </c:pt>
                <c:pt idx="5">
                  <c:v>80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326464"/>
        <c:axId val="81329152"/>
      </c:barChart>
      <c:catAx>
        <c:axId val="81326464"/>
        <c:scaling>
          <c:orientation val="minMax"/>
        </c:scaling>
        <c:delete val="0"/>
        <c:axPos val="b"/>
        <c:majorTickMark val="none"/>
        <c:minorTickMark val="none"/>
        <c:tickLblPos val="nextTo"/>
        <c:crossAx val="81329152"/>
        <c:crosses val="autoZero"/>
        <c:auto val="1"/>
        <c:lblAlgn val="ctr"/>
        <c:lblOffset val="100"/>
        <c:noMultiLvlLbl val="0"/>
      </c:catAx>
      <c:valAx>
        <c:axId val="81329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1326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Лист1!$C$20:$H$20</c:f>
              <c:strCache>
                <c:ptCount val="6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  <c:pt idx="3">
                  <c:v>2022 г.</c:v>
                </c:pt>
                <c:pt idx="4">
                  <c:v>2023 г.</c:v>
                </c:pt>
                <c:pt idx="5">
                  <c:v>2024 г.</c:v>
                </c:pt>
              </c:strCache>
            </c:strRef>
          </c:cat>
          <c:val>
            <c:numRef>
              <c:f>Лист1!$C$21:$H$21</c:f>
              <c:numCache>
                <c:formatCode>General</c:formatCode>
                <c:ptCount val="6"/>
                <c:pt idx="0">
                  <c:v>2600</c:v>
                </c:pt>
                <c:pt idx="1">
                  <c:v>4500</c:v>
                </c:pt>
                <c:pt idx="2">
                  <c:v>8600</c:v>
                </c:pt>
                <c:pt idx="3">
                  <c:v>13100</c:v>
                </c:pt>
                <c:pt idx="4">
                  <c:v>18100</c:v>
                </c:pt>
                <c:pt idx="5">
                  <c:v>23200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619200"/>
        <c:axId val="81637760"/>
      </c:barChart>
      <c:catAx>
        <c:axId val="81619200"/>
        <c:scaling>
          <c:orientation val="minMax"/>
        </c:scaling>
        <c:delete val="0"/>
        <c:axPos val="b"/>
        <c:majorTickMark val="none"/>
        <c:minorTickMark val="none"/>
        <c:tickLblPos val="nextTo"/>
        <c:crossAx val="81637760"/>
        <c:crosses val="autoZero"/>
        <c:auto val="1"/>
        <c:lblAlgn val="ctr"/>
        <c:lblOffset val="100"/>
        <c:noMultiLvlLbl val="0"/>
      </c:catAx>
      <c:valAx>
        <c:axId val="816377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1619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6100" y="294919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F5C2332-5309-4435-B45C-F923A7250E5A}"/>
              </a:ext>
            </a:extLst>
          </p:cNvPr>
          <p:cNvSpPr/>
          <p:nvPr/>
        </p:nvSpPr>
        <p:spPr>
          <a:xfrm>
            <a:off x="633048" y="4628714"/>
            <a:ext cx="6028102" cy="2824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16199" y="1017312"/>
            <a:ext cx="6766778" cy="3111410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 реализации в Самарской области региональных проектов «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Современная школа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», 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«Поддержка семей, имеющих детей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», </a:t>
            </a:r>
            <a:b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Успех каждого ребёнка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» национального проекта «Образование»</a:t>
            </a:r>
            <a:endParaRPr lang="ru-RU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462406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31.12.2024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251" y="5217485"/>
            <a:ext cx="866632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Пинская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Е.О., заместитель министра – руководитель департамента общего образования и проектно-аналитической деятельности Минобрнауки Самарской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области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 февраля 2019 г.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Мероприятия в рамках нацпроекта «Образование»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2019 году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D280B196-97F5-434F-9E6C-1BA11DB7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2" y="1058900"/>
            <a:ext cx="8787740" cy="5587558"/>
          </a:xfrm>
        </p:spPr>
        <p:txBody>
          <a:bodyPr>
            <a:noAutofit/>
          </a:bodyPr>
          <a:lstStyle/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Реализация с начала нового учебного года в школах Самарской области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механизма сетевого взаимодействия </a:t>
            </a:r>
            <a:r>
              <a:rPr lang="ru-RU" sz="2200" dirty="0" smtClean="0">
                <a:latin typeface="+mn-lt"/>
              </a:rPr>
              <a:t>с другими образовательными организациями в рамках учебной деятельности</a:t>
            </a: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Создание с </a:t>
            </a:r>
            <a:r>
              <a:rPr lang="ru-RU" sz="2200" dirty="0">
                <a:latin typeface="+mn-lt"/>
              </a:rPr>
              <a:t>1 января 2019 </a:t>
            </a:r>
            <a:r>
              <a:rPr lang="ru-RU" sz="2200" dirty="0" smtClean="0">
                <a:latin typeface="+mn-lt"/>
              </a:rPr>
              <a:t>года условий </a:t>
            </a:r>
            <a:r>
              <a:rPr lang="ru-RU" sz="2200" dirty="0">
                <a:latin typeface="+mn-lt"/>
              </a:rPr>
              <a:t>для организации 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психологической поддержки </a:t>
            </a:r>
            <a:r>
              <a:rPr lang="ru-RU" sz="2200" dirty="0">
                <a:latin typeface="+mn-lt"/>
              </a:rPr>
              <a:t>детей в каждой </a:t>
            </a:r>
            <a:r>
              <a:rPr lang="ru-RU" sz="2200" dirty="0" smtClean="0">
                <a:latin typeface="+mn-lt"/>
              </a:rPr>
              <a:t>образовательной </a:t>
            </a:r>
            <a:r>
              <a:rPr lang="ru-RU" sz="2200" dirty="0">
                <a:latin typeface="+mn-lt"/>
              </a:rPr>
              <a:t>организации Самарской области</a:t>
            </a: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Обновление</a:t>
            </a:r>
            <a:r>
              <a:rPr lang="ru-RU" sz="2200" dirty="0">
                <a:latin typeface="+mn-lt"/>
              </a:rPr>
              <a:t> </a:t>
            </a:r>
            <a:r>
              <a:rPr lang="ru-RU" sz="2200" dirty="0" smtClean="0">
                <a:latin typeface="+mn-lt"/>
              </a:rPr>
              <a:t>материально-технической базы </a:t>
            </a:r>
            <a:r>
              <a:rPr lang="ru-RU" sz="2200" dirty="0">
                <a:latin typeface="+mn-lt"/>
              </a:rPr>
              <a:t>кабинетов</a:t>
            </a:r>
            <a:r>
              <a:rPr lang="ru-RU" sz="2200" b="1" dirty="0">
                <a:solidFill>
                  <a:srgbClr val="FF0000"/>
                </a:solidFill>
                <a:latin typeface="+mn-lt"/>
              </a:rPr>
              <a:t> «Технологии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» в 24 школах</a:t>
            </a:r>
            <a:r>
              <a:rPr lang="ru-RU" sz="2200" b="1" dirty="0" smtClean="0">
                <a:latin typeface="+mn-lt"/>
              </a:rPr>
              <a:t> </a:t>
            </a:r>
            <a:r>
              <a:rPr lang="ru-RU" sz="2200" dirty="0" smtClean="0">
                <a:latin typeface="+mn-lt"/>
              </a:rPr>
              <a:t>области</a:t>
            </a:r>
            <a:endParaRPr lang="ru-RU" sz="2200" b="1" dirty="0" smtClean="0">
              <a:latin typeface="+mn-lt"/>
            </a:endParaRPr>
          </a:p>
          <a:p>
            <a:pPr marL="450850" indent="-45085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Создание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19 мини-кванториумов</a:t>
            </a:r>
            <a:endParaRPr lang="ru-RU" sz="2200" b="1" dirty="0">
              <a:solidFill>
                <a:srgbClr val="FF0000"/>
              </a:solidFill>
              <a:latin typeface="+mn-lt"/>
            </a:endParaRPr>
          </a:p>
          <a:p>
            <a:pPr marL="450850" indent="-450850">
              <a:spcBef>
                <a:spcPts val="0"/>
              </a:spcBef>
              <a:buClr>
                <a:srgbClr val="C00000"/>
              </a:buClr>
              <a:buSzPct val="120000"/>
              <a:buFont typeface="Wingdings" pitchFamily="2" charset="2"/>
              <a:buChar char="ü"/>
            </a:pPr>
            <a:r>
              <a:rPr lang="ru-RU" sz="2200" dirty="0" smtClean="0">
                <a:latin typeface="+mn-lt"/>
              </a:rPr>
              <a:t>Участие в</a:t>
            </a:r>
            <a:r>
              <a:rPr lang="ru-RU" sz="2200" b="1" dirty="0" smtClean="0">
                <a:latin typeface="+mn-lt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+mn-lt"/>
              </a:rPr>
              <a:t>федеральных конкурсах</a:t>
            </a:r>
            <a:r>
              <a:rPr lang="ru-RU" sz="2200" b="1" dirty="0" smtClean="0">
                <a:latin typeface="+mn-lt"/>
              </a:rPr>
              <a:t>: </a:t>
            </a: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</a:t>
            </a:r>
            <a:r>
              <a:rPr lang="ru-RU" sz="2200" dirty="0">
                <a:latin typeface="+mn-lt"/>
              </a:rPr>
              <a:t>созданию стационарного кванториума; </a:t>
            </a:r>
            <a:endParaRPr lang="ru-RU" sz="2200" dirty="0" smtClean="0">
              <a:latin typeface="+mn-lt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</a:t>
            </a:r>
            <a:r>
              <a:rPr lang="ru-RU" sz="2200" dirty="0">
                <a:latin typeface="+mn-lt"/>
              </a:rPr>
              <a:t>созданию центров цифрового и гуманитарного профилей; </a:t>
            </a:r>
            <a:endParaRPr lang="ru-RU" sz="2200" dirty="0" smtClean="0">
              <a:latin typeface="+mn-lt"/>
            </a:endParaRP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обновлению МТБ коррекционных школ; </a:t>
            </a: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реализации образ. организациями инновационных проектов;</a:t>
            </a:r>
          </a:p>
          <a:p>
            <a:pPr>
              <a:spcBef>
                <a:spcPts val="0"/>
              </a:spcBef>
              <a:buClr>
                <a:srgbClr val="C00000"/>
              </a:buClr>
              <a:buSzPct val="120000"/>
            </a:pPr>
            <a:r>
              <a:rPr lang="ru-RU" sz="2200" dirty="0" smtClean="0">
                <a:latin typeface="+mn-lt"/>
              </a:rPr>
              <a:t>- по созданию учебных лабораторий в школах, осуществляющих взаимодействие с аграрными университетами</a:t>
            </a:r>
            <a:endParaRPr lang="ru-RU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359136"/>
              </p:ext>
            </p:extLst>
          </p:nvPr>
        </p:nvGraphicFramePr>
        <p:xfrm>
          <a:off x="174171" y="1109135"/>
          <a:ext cx="8708571" cy="5638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27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626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18894"/>
              </a:tblGrid>
              <a:tr h="602707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Результаты 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itchFamily="34" charset="0"/>
                          <a:cs typeface="Arial" pitchFamily="34" charset="0"/>
                        </a:rPr>
                        <a:t>Показатели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itchFamily="34" charset="0"/>
                          <a:cs typeface="Arial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91552">
                <a:tc>
                  <a:txBody>
                    <a:bodyPr/>
                    <a:lstStyle/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1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 всех муниципальных образованиях имеются условия, обеспечивающие:</a:t>
                      </a:r>
                    </a:p>
                    <a:p>
                      <a:pPr marL="369888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подготовку обучающихся к самостоятельной трудовой жизни в условиях рыночной экономики;</a:t>
                      </a:r>
                    </a:p>
                    <a:p>
                      <a:pPr marL="369888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формирование у обучающихся современных технологических и гуманитарных компетенций и навыков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9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Повышение степени сформированности функциональной грамотности у обучающихся Самарской области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100%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муниципальных образований обновлено содержание и методы освоения предметной области «Технология» и других предметных областей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Не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менее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40 тыс.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обучающихся охвачено программами цифрового, естественнонаучного и гуманитарного профилей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В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общеобразовательных организаций проведена оценка качества общего образования на основе практики международных исследований качества подготовки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1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Оснащение общеобразовательных учреждений современным оборудованием для реализации образовательной области «Технология» (в 2019-2021 годы –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0" dirty="0" smtClean="0">
                          <a:latin typeface="Arial" pitchFamily="34" charset="0"/>
                          <a:cs typeface="Arial" pitchFamily="34" charset="0"/>
                        </a:rPr>
                        <a:t>организации)</a:t>
                      </a:r>
                    </a:p>
                    <a:p>
                      <a:pPr marL="0" marR="0" indent="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10000"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Организация и проведение комплекса мероприятий, направленного на развитие функциональной грамотности обучающихся Самарской области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«Современная школа»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«Современная школа»</a:t>
            </a:r>
          </a:p>
          <a:p>
            <a:endParaRPr lang="ru-RU" sz="2400" b="1"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334866"/>
            <a:ext cx="7670800" cy="5265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b="1" dirty="0" smtClean="0">
                <a:solidFill>
                  <a:srgbClr val="C00000"/>
                </a:solidFill>
                <a:ea typeface="Verdana" panose="020B0604030504040204" pitchFamily="34" charset="0"/>
              </a:rPr>
              <a:t>*</a:t>
            </a:r>
            <a:r>
              <a:rPr lang="ru-RU" sz="1200" dirty="0" smtClean="0">
                <a:solidFill>
                  <a:schemeClr val="tx1"/>
                </a:solidFill>
                <a:ea typeface="Verdana" panose="020B0604030504040204" pitchFamily="34" charset="0"/>
              </a:rPr>
              <a:t> плановое значение, корректируемое ежегодно по итогам федеральных конкурсных отборов</a:t>
            </a:r>
          </a:p>
          <a:p>
            <a:r>
              <a:rPr lang="ru-RU" sz="1200" b="1" dirty="0" smtClean="0">
                <a:solidFill>
                  <a:srgbClr val="C00000"/>
                </a:solidFill>
                <a:ea typeface="Verdana" panose="020B0604030504040204" pitchFamily="34" charset="0"/>
              </a:rPr>
              <a:t>**</a:t>
            </a:r>
            <a:r>
              <a:rPr lang="ru-RU" sz="1200" dirty="0" smtClean="0">
                <a:solidFill>
                  <a:schemeClr val="tx1"/>
                </a:solidFill>
                <a:ea typeface="Verdana" panose="020B0604030504040204" pitchFamily="34" charset="0"/>
              </a:rPr>
              <a:t> плановое значение в случае выделения федеральных средств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4398"/>
              </p:ext>
            </p:extLst>
          </p:nvPr>
        </p:nvGraphicFramePr>
        <p:xfrm>
          <a:off x="232229" y="1076656"/>
          <a:ext cx="8679542" cy="522861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39771"/>
                <a:gridCol w="4339771"/>
              </a:tblGrid>
              <a:tr h="752669"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effectLst/>
                        </a:rPr>
                        <a:t>Доля муниципальных </a:t>
                      </a:r>
                      <a:r>
                        <a:rPr lang="ru-RU" sz="1600" b="0" dirty="0" smtClean="0">
                          <a:effectLst/>
                        </a:rPr>
                        <a:t>образований, </a:t>
                      </a:r>
                      <a:r>
                        <a:rPr lang="ru-RU" sz="1600" b="0" dirty="0">
                          <a:effectLst/>
                        </a:rPr>
                        <a:t>в которых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обновлено содержание </a:t>
                      </a:r>
                      <a:r>
                        <a:rPr lang="ru-RU" sz="1600" b="0" dirty="0">
                          <a:effectLst/>
                        </a:rPr>
                        <a:t>и методы обучения предметной области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«Технология» </a:t>
                      </a:r>
                      <a:r>
                        <a:rPr lang="ru-RU" sz="1600" b="0" dirty="0">
                          <a:effectLst/>
                        </a:rPr>
                        <a:t>и других предметных областей,</a:t>
                      </a:r>
                      <a:r>
                        <a:rPr lang="ru-RU" sz="1600" b="1" i="1" dirty="0">
                          <a:effectLst/>
                        </a:rPr>
                        <a:t> </a:t>
                      </a:r>
                      <a:r>
                        <a:rPr lang="ru-RU" sz="1600" b="1" i="1" dirty="0" smtClean="0">
                          <a:effectLst/>
                        </a:rPr>
                        <a:t>%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1227709"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Число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школ,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расположенных </a:t>
                      </a:r>
                      <a:r>
                        <a:rPr lang="ru-RU" sz="1600" dirty="0">
                          <a:effectLst/>
                        </a:rPr>
                        <a:t>в сельской местности и малых городах, </a:t>
                      </a:r>
                      <a:r>
                        <a:rPr lang="ru-RU" sz="1600" dirty="0" smtClean="0">
                          <a:effectLst/>
                        </a:rPr>
                        <a:t>в которых</a:t>
                      </a:r>
                      <a:r>
                        <a:rPr lang="ru-RU" sz="1600" baseline="0" dirty="0" smtClean="0">
                          <a:effectLst/>
                        </a:rPr>
                        <a:t> созданы 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effectLst/>
                        </a:rPr>
                        <a:t>центры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цифрового и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гуманитарного профилей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b="1" i="1" dirty="0">
                          <a:effectLst/>
                        </a:rPr>
                        <a:t>единиц нарастающим итогом к 2018 году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1086551"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Численность обучающихся, охваченных </a:t>
                      </a:r>
                      <a:r>
                        <a:rPr lang="ru-RU" sz="1600" dirty="0">
                          <a:effectLst/>
                        </a:rPr>
                        <a:t>основными и дополнительными общеобразовательными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программами цифрового, естественнонаучного и гуманитарного профилей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r>
                        <a:rPr lang="ru-RU" sz="1600" b="1" i="1" dirty="0">
                          <a:effectLst/>
                        </a:rPr>
                        <a:t>тыс. человек нарастающим итогом к 2018 </a:t>
                      </a:r>
                      <a:r>
                        <a:rPr lang="ru-RU" sz="1600" b="1" i="1" dirty="0" smtClean="0">
                          <a:effectLst/>
                        </a:rPr>
                        <a:t>году</a:t>
                      </a:r>
                    </a:p>
                    <a:p>
                      <a:pPr marL="71755"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300" b="1" i="1" dirty="0" smtClean="0">
                        <a:effectLst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917484">
                <a:tc>
                  <a:txBody>
                    <a:bodyPr/>
                    <a:lstStyle/>
                    <a:p>
                      <a:pPr marL="71755"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Число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созданных новых мест </a:t>
                      </a:r>
                      <a:r>
                        <a:rPr lang="ru-RU" sz="1600" dirty="0">
                          <a:effectLst/>
                        </a:rPr>
                        <a:t>в общеобразовательных организациях, расположенных в сельской местности и поселках городского типа, </a:t>
                      </a:r>
                      <a:r>
                        <a:rPr lang="ru-RU" sz="1600" b="1" i="1" dirty="0">
                          <a:effectLst/>
                        </a:rPr>
                        <a:t>человек нарастающим итогом к 2018 году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6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921404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коррекционных школ,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которых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обновлена МТБ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b="1" i="1" dirty="0" smtClean="0">
                          <a:effectLst/>
                        </a:rPr>
                        <a:t>единиц нарастающим итогом</a:t>
                      </a:r>
                      <a:endParaRPr lang="ru-RU" sz="1600" b="1" i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60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grpSp>
        <p:nvGrpSpPr>
          <p:cNvPr id="33" name="Группа 32"/>
          <p:cNvGrpSpPr/>
          <p:nvPr/>
        </p:nvGrpSpPr>
        <p:grpSpPr>
          <a:xfrm>
            <a:off x="4717143" y="1156357"/>
            <a:ext cx="4294268" cy="5212669"/>
            <a:chOff x="4717143" y="1088117"/>
            <a:chExt cx="4294268" cy="5212669"/>
          </a:xfrm>
        </p:grpSpPr>
        <p:graphicFrame>
          <p:nvGraphicFramePr>
            <p:cNvPr id="10" name="Диаграмма 9"/>
            <p:cNvGraphicFramePr/>
            <p:nvPr>
              <p:extLst>
                <p:ext uri="{D42A27DB-BD31-4B8C-83A1-F6EECF244321}">
                  <p14:modId xmlns:p14="http://schemas.microsoft.com/office/powerpoint/2010/main" val="1360887420"/>
                </p:ext>
              </p:extLst>
            </p:nvPr>
          </p:nvGraphicFramePr>
          <p:xfrm>
            <a:off x="4796971" y="1088117"/>
            <a:ext cx="4056743" cy="7842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1603665951"/>
                </p:ext>
              </p:extLst>
            </p:nvPr>
          </p:nvGraphicFramePr>
          <p:xfrm>
            <a:off x="4717143" y="1839685"/>
            <a:ext cx="4078514" cy="12808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Диаграмма 12"/>
            <p:cNvGraphicFramePr/>
            <p:nvPr>
              <p:extLst>
                <p:ext uri="{D42A27DB-BD31-4B8C-83A1-F6EECF244321}">
                  <p14:modId xmlns:p14="http://schemas.microsoft.com/office/powerpoint/2010/main" val="158286403"/>
                </p:ext>
              </p:extLst>
            </p:nvPr>
          </p:nvGraphicFramePr>
          <p:xfrm>
            <a:off x="4731657" y="3265713"/>
            <a:ext cx="4107542" cy="9434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4" name="Диаграмма 13"/>
            <p:cNvGraphicFramePr/>
            <p:nvPr>
              <p:extLst>
                <p:ext uri="{D42A27DB-BD31-4B8C-83A1-F6EECF244321}">
                  <p14:modId xmlns:p14="http://schemas.microsoft.com/office/powerpoint/2010/main" val="1176249846"/>
                </p:ext>
              </p:extLst>
            </p:nvPr>
          </p:nvGraphicFramePr>
          <p:xfrm>
            <a:off x="4760685" y="4310743"/>
            <a:ext cx="4143829" cy="8273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5" name="Диаграмма 14"/>
            <p:cNvGraphicFramePr/>
            <p:nvPr>
              <p:extLst>
                <p:ext uri="{D42A27DB-BD31-4B8C-83A1-F6EECF244321}">
                  <p14:modId xmlns:p14="http://schemas.microsoft.com/office/powerpoint/2010/main" val="2840550749"/>
                </p:ext>
              </p:extLst>
            </p:nvPr>
          </p:nvGraphicFramePr>
          <p:xfrm>
            <a:off x="4775199" y="5196113"/>
            <a:ext cx="4143829" cy="110467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8532440" y="4293096"/>
              <a:ext cx="4789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24681" y="3410013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66179" y="3381660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72237" y="3296599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10191" y="3285965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65968" y="3271784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62639" y="5451463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24681" y="5568512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53798" y="2212081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27195" y="2119930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54519" y="2002970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703106" y="1907272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337617" y="1808027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07674" y="5352306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45628" y="5267241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22673" y="5199896"/>
              <a:ext cx="2890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rgbClr val="C00000"/>
                  </a:solidFill>
                </a:rPr>
                <a:t>*</a:t>
              </a:r>
              <a:endParaRPr lang="ru-RU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45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94738"/>
              </p:ext>
            </p:extLst>
          </p:nvPr>
        </p:nvGraphicFramePr>
        <p:xfrm>
          <a:off x="95536" y="1290651"/>
          <a:ext cx="8925636" cy="4251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490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318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44826"/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Во всех муниципалитетах созданы условия для получения высококачественной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психолого-педагогической, методической и консультативной помощи: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родителями детей, </a:t>
                      </a:r>
                    </a:p>
                    <a:p>
                      <a:pPr marL="273050" marR="0" indent="-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гражданами, желающими принять на воспитание в свои семьи детей, оставшихся без попечения родителей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Arial Unicode MS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450 тыс.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родителей получили психолого-педагогическую, методическую и консультативную помощь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90%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граждан положительно оценили качество психолого-педагогической, методической и консультативной помощи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Обеспечение деятельности региональной службы ранней помощи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3649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«Поддержка семей, имеющих детей»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372938"/>
              </p:ext>
            </p:extLst>
          </p:nvPr>
        </p:nvGraphicFramePr>
        <p:xfrm>
          <a:off x="177420" y="1364781"/>
          <a:ext cx="8775510" cy="414891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/>
                <a:gridCol w="4387755"/>
              </a:tblGrid>
              <a:tr h="2093032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</a:rPr>
                        <a:t>Количество услуг психолого-педагогической, методической и консультативной помощи </a:t>
                      </a: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организаций, нарастающим итогом с 2019 года, </a:t>
                      </a: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Arial Unicode MS"/>
                        </a:rPr>
                        <a:t>тыс. единиц 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2055883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rial Unicode MS"/>
                        </a:rPr>
                        <a:t>Доля граждан, положительно оценивших качество услуг </a:t>
                      </a:r>
                      <a:r>
                        <a:rPr lang="ru-RU" sz="1600" b="0" dirty="0" smtClean="0">
                          <a:effectLst/>
                          <a:latin typeface="+mn-lt"/>
                          <a:ea typeface="Arial Unicode MS"/>
                        </a:rPr>
                        <a:t>психолого-педагогической, методической и консультативной помощи, от общего числа обратившихся за услугой, </a:t>
                      </a:r>
                      <a:r>
                        <a:rPr lang="ru-RU" sz="1600" b="1" i="1" dirty="0" smtClean="0">
                          <a:effectLst/>
                          <a:latin typeface="+mn-lt"/>
                          <a:ea typeface="Arial Unicode MS"/>
                        </a:rPr>
                        <a:t>% 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«Поддержка семей, имеющих детей»»</a:t>
            </a:r>
          </a:p>
          <a:p>
            <a:endParaRPr lang="ru-RU" sz="2400" b="1" dirty="0"/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4042553082"/>
              </p:ext>
            </p:extLst>
          </p:nvPr>
        </p:nvGraphicFramePr>
        <p:xfrm>
          <a:off x="4435522" y="1378424"/>
          <a:ext cx="4544705" cy="1951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263710011"/>
              </p:ext>
            </p:extLst>
          </p:nvPr>
        </p:nvGraphicFramePr>
        <p:xfrm>
          <a:off x="4462818" y="3493827"/>
          <a:ext cx="4469642" cy="2006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04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388933"/>
              </p:ext>
            </p:extLst>
          </p:nvPr>
        </p:nvGraphicFramePr>
        <p:xfrm>
          <a:off x="95536" y="1072283"/>
          <a:ext cx="8925636" cy="5791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490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318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44826"/>
              </a:tblGrid>
              <a:tr h="28044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мероприятия, способствующие достижению цели проекта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Каждый ребёнок имеет возможность  получать доп. образование по максимально широкому спектру программ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 всех школах дети имеют возможность осознанно выбрать свою проф.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траекторию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пути карьерного развития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Детям, имеющим склонности к НТТ предоставлена возможность ускоренного развития инженерных, исследовательских навыков на основе проектной деятельности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детей в возрасте от 5 до 18 лет охвачены дополнительным образованием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85%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школьников приняли участие в открытых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онлайн-уроках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проекта "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ПРОектория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«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ранняя профориентация)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Не менее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23,2 тыс.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детей</a:t>
                      </a:r>
                      <a:r>
                        <a:rPr lang="ru-RU" sz="1600" baseline="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охвачены деятельностью «</a:t>
                      </a:r>
                      <a:r>
                        <a:rPr lang="ru-RU" sz="1600" dirty="0" err="1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Кванториумов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» и других проектов (программ естественнонаучной и технической направленностей)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Проведение межрегионального форума «Школьный  НАНОГРАД»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Выплаты премий и поощрений Губернатора Самарской области: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победителям и призерам всероссийской олимпиады школьников разных уровней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победителям и призерам всероссийских, международных олимпиад и конкурсов проф.мастерства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для одаренных детей и подростков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Организация дистанционного обучения детей-инвалидов, в т.ч. по доп.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общеобр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программам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8301665" cy="98263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000" b="1" dirty="0" smtClean="0"/>
              <a:t>Основные результаты и показатели реализации НП«Образование» в Самарской области к 2024 году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Региональный проект «Успех каждого ребёнка»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10078"/>
              </p:ext>
            </p:extLst>
          </p:nvPr>
        </p:nvGraphicFramePr>
        <p:xfrm>
          <a:off x="177420" y="1105469"/>
          <a:ext cx="8775510" cy="53542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87755"/>
                <a:gridCol w="4387755"/>
              </a:tblGrid>
              <a:tr h="1160059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</a:rPr>
                        <a:t>Доля детей в возрасте от 5 до 18 лет, 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охваченных дополнительным образованием</a:t>
                      </a:r>
                      <a:r>
                        <a:rPr lang="ru-RU" sz="1600" b="0" dirty="0" smtClean="0">
                          <a:effectLst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</a:rPr>
                        <a:t>%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1364776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Число детей, охваченных деятельностью детских технопарков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«Кванториум» </a:t>
                      </a:r>
                      <a:r>
                        <a:rPr lang="ru-RU" sz="1600" dirty="0" smtClean="0">
                          <a:effectLst/>
                        </a:rPr>
                        <a:t>и других проектов</a:t>
                      </a:r>
                      <a:r>
                        <a:rPr lang="ru-RU" sz="1600" baseline="0" dirty="0" smtClean="0">
                          <a:effectLst/>
                        </a:rPr>
                        <a:t> (программ)</a:t>
                      </a:r>
                      <a:r>
                        <a:rPr lang="ru-RU" sz="1600" dirty="0" smtClean="0">
                          <a:effectLst/>
                        </a:rPr>
                        <a:t> естественнонаучной и технической направленностей, соответствующих приоритетным направлениям технологического развития РФ, </a:t>
                      </a:r>
                      <a:r>
                        <a:rPr lang="ru-RU" sz="1600" b="1" dirty="0" smtClean="0">
                          <a:effectLst/>
                        </a:rPr>
                        <a:t>человек, нарастающим </a:t>
                      </a:r>
                      <a:r>
                        <a:rPr lang="ru-RU" sz="1600" b="1" dirty="0" smtClean="0">
                          <a:effectLst/>
                        </a:rPr>
                        <a:t>итогом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1206558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</a:endParaRPr>
                    </a:p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Число </a:t>
                      </a:r>
                      <a:r>
                        <a:rPr lang="ru-RU" sz="1600" dirty="0" smtClean="0">
                          <a:effectLst/>
                        </a:rPr>
                        <a:t>участников открытых онлайн-уроков, реализуемых с учетом опыта цикла открытых уроков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«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  <a:effectLst/>
                        </a:rPr>
                        <a:t>Проектория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»</a:t>
                      </a:r>
                      <a:r>
                        <a:rPr lang="ru-RU" sz="1600" dirty="0" smtClean="0">
                          <a:effectLst/>
                        </a:rPr>
                        <a:t> или </a:t>
                      </a:r>
                      <a:r>
                        <a:rPr lang="ru-RU" sz="1600" dirty="0" smtClean="0">
                          <a:effectLst/>
                        </a:rPr>
                        <a:t>иных аналогичных </a:t>
                      </a:r>
                      <a:r>
                        <a:rPr lang="ru-RU" sz="1600" dirty="0" smtClean="0">
                          <a:effectLst/>
                        </a:rPr>
                        <a:t>проектов, </a:t>
                      </a:r>
                      <a:r>
                        <a:rPr lang="ru-RU" sz="1600" dirty="0" smtClean="0">
                          <a:effectLst/>
                        </a:rPr>
                        <a:t>направленных на раннюю профориентацию, </a:t>
                      </a:r>
                      <a:r>
                        <a:rPr lang="ru-RU" sz="1600" b="1" dirty="0" smtClean="0">
                          <a:effectLst/>
                        </a:rPr>
                        <a:t>тыс. чел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  <a:tr h="1451006"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Число детей, получивших рекомендации по построению индивидуального учебного </a:t>
                      </a:r>
                      <a:r>
                        <a:rPr lang="ru-RU" sz="1600" dirty="0" smtClean="0">
                          <a:effectLst/>
                        </a:rPr>
                        <a:t>плана </a:t>
                      </a:r>
                      <a:r>
                        <a:rPr lang="ru-RU" sz="1600" dirty="0" smtClean="0">
                          <a:effectLst/>
                        </a:rPr>
                        <a:t>с учетом реализации проекта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«Билет в будущее»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b="1" dirty="0" smtClean="0">
                          <a:effectLst/>
                        </a:rPr>
                        <a:t>человек, нарастающим итогом</a:t>
                      </a:r>
                      <a:endParaRPr lang="ru-RU" sz="1600" b="1" i="1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17780" marR="17780" marT="0" marB="0" anchor="ctr"/>
                </a:tc>
              </a:tr>
            </a:tbl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200" y="6510700"/>
            <a:ext cx="7670800" cy="32393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1200" b="1" dirty="0" smtClean="0">
                <a:solidFill>
                  <a:srgbClr val="C00000"/>
                </a:solidFill>
                <a:ea typeface="Verdana" panose="020B0604030504040204" pitchFamily="34" charset="0"/>
              </a:rPr>
              <a:t>*</a:t>
            </a:r>
            <a:r>
              <a:rPr lang="ru-RU" sz="1200" dirty="0" smtClean="0">
                <a:solidFill>
                  <a:schemeClr val="tx1"/>
                </a:solidFill>
                <a:ea typeface="Verdana" panose="020B0604030504040204" pitchFamily="34" charset="0"/>
              </a:rPr>
              <a:t> плановое значение, корректируемое ежегодно по итогам федеральных конкурсных отборов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DCD32D6-9A9E-483D-8EF7-F9688CC3A0AF}"/>
              </a:ext>
            </a:extLst>
          </p:cNvPr>
          <p:cNvSpPr txBox="1">
            <a:spLocks/>
          </p:cNvSpPr>
          <p:nvPr/>
        </p:nvSpPr>
        <p:spPr>
          <a:xfrm>
            <a:off x="457199" y="87084"/>
            <a:ext cx="7699829" cy="9746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400" b="1" dirty="0"/>
              <a:t>Основные </a:t>
            </a:r>
            <a:r>
              <a:rPr lang="ru-RU" sz="2400" b="1" dirty="0" smtClean="0"/>
              <a:t>показатели </a:t>
            </a:r>
            <a:r>
              <a:rPr lang="ru-RU" sz="2400" b="1" dirty="0" smtClean="0">
                <a:solidFill>
                  <a:srgbClr val="00B0F0"/>
                </a:solidFill>
              </a:rPr>
              <a:t>регионального проекта </a:t>
            </a:r>
            <a:r>
              <a:rPr lang="ru-RU" sz="2400" b="1" dirty="0" smtClean="0">
                <a:solidFill>
                  <a:srgbClr val="FF0000"/>
                </a:solidFill>
              </a:rPr>
              <a:t>«Успех каждого ребенка»</a:t>
            </a:r>
          </a:p>
          <a:p>
            <a:endParaRPr lang="ru-RU" sz="2400" b="1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406386599"/>
              </p:ext>
            </p:extLst>
          </p:nvPr>
        </p:nvGraphicFramePr>
        <p:xfrm>
          <a:off x="4619768" y="1115704"/>
          <a:ext cx="4333164" cy="1136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857755498"/>
              </p:ext>
            </p:extLst>
          </p:nvPr>
        </p:nvGraphicFramePr>
        <p:xfrm>
          <a:off x="4572000" y="2316707"/>
          <a:ext cx="4380931" cy="1245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1072721937"/>
              </p:ext>
            </p:extLst>
          </p:nvPr>
        </p:nvGraphicFramePr>
        <p:xfrm>
          <a:off x="4571999" y="3589361"/>
          <a:ext cx="4408227" cy="139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417363004"/>
              </p:ext>
            </p:extLst>
          </p:nvPr>
        </p:nvGraphicFramePr>
        <p:xfrm>
          <a:off x="4572000" y="4981433"/>
          <a:ext cx="4464496" cy="1402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543392" y="2302776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9616" y="2414232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7216" y="2537064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0224" y="2646248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1472" y="2769080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92720" y="2810024"/>
            <a:ext cx="289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*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4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Заголовок 1">
            <a:extLst>
              <a:ext uri="{FF2B5EF4-FFF2-40B4-BE49-F238E27FC236}">
                <a16:creationId xmlns:a16="http://schemas.microsoft.com/office/drawing/2014/main" xmlns="" id="{20012359-BFBC-4189-AA84-A5B7F1F19A5E}"/>
              </a:ext>
            </a:extLst>
          </p:cNvPr>
          <p:cNvSpPr txBox="1">
            <a:spLocks/>
          </p:cNvSpPr>
          <p:nvPr/>
        </p:nvSpPr>
        <p:spPr>
          <a:xfrm>
            <a:off x="485775" y="341502"/>
            <a:ext cx="7798673" cy="48780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600" kern="1200" dirty="0">
                <a:solidFill>
                  <a:srgbClr val="009BD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sz="2400" b="1" dirty="0">
                <a:solidFill>
                  <a:schemeClr val="accent1">
                    <a:lumMod val="75000"/>
                  </a:schemeClr>
                </a:solidFill>
              </a:rPr>
              <a:t>Ключевые эффекты </a:t>
            </a:r>
            <a:r>
              <a:rPr sz="2400" b="1" dirty="0" smtClean="0">
                <a:solidFill>
                  <a:schemeClr val="accent1">
                    <a:lumMod val="75000"/>
                  </a:schemeClr>
                </a:solidFill>
              </a:rPr>
              <a:t>к 2024 году</a:t>
            </a:r>
            <a:endParaRPr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D4372D37-F23E-49B8-88CE-9C1A40AB93F3}"/>
              </a:ext>
            </a:extLst>
          </p:cNvPr>
          <p:cNvSpPr txBox="1">
            <a:spLocks/>
          </p:cNvSpPr>
          <p:nvPr/>
        </p:nvSpPr>
        <p:spPr>
          <a:xfrm>
            <a:off x="154167" y="2150779"/>
            <a:ext cx="1988532" cy="442744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5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37564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75128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21269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50257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87821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25385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62949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90051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chemeClr val="accent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Для образовательных организаций:</a:t>
            </a:r>
          </a:p>
          <a:p>
            <a:pPr indent="-174625" algn="l">
              <a:spcBef>
                <a:spcPts val="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Поставки нового оборудования </a:t>
            </a: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по «Технологии» и др. предметным областям 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естественно-научного </a:t>
            </a: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и технического 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блока</a:t>
            </a:r>
            <a:endParaRPr lang="ru-RU" sz="1800" dirty="0">
              <a:solidFill>
                <a:schemeClr val="tx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-174625" algn="l">
              <a:spcBef>
                <a:spcPts val="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Создание центров цифрового и гуманитарного профилей</a:t>
            </a:r>
            <a:endParaRPr lang="ru-RU" sz="1800" dirty="0">
              <a:solidFill>
                <a:schemeClr val="tx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xmlns="" id="{EA99B619-DADC-45B6-A6ED-BD5A9B996D5D}"/>
              </a:ext>
            </a:extLst>
          </p:cNvPr>
          <p:cNvSpPr txBox="1">
            <a:spLocks/>
          </p:cNvSpPr>
          <p:nvPr/>
        </p:nvSpPr>
        <p:spPr>
          <a:xfrm>
            <a:off x="2497702" y="2150754"/>
            <a:ext cx="4489959" cy="47072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5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37564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75128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21269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50257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87821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25385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62949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90051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chemeClr val="accent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Для обучающихся:</a:t>
            </a:r>
            <a:endParaRPr lang="ru-RU" sz="1800" dirty="0" smtClean="0">
              <a:solidFill>
                <a:schemeClr val="accent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-174625" algn="l">
              <a:spcBef>
                <a:spcPts val="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Н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овые формы самореализации (профессиональные пробы,  проект «Билет в будущее», Центр поддержки одаренных детей, «</a:t>
            </a:r>
            <a:r>
              <a:rPr lang="ru-RU" sz="1800" dirty="0" err="1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Кванториумы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» и т.д.)</a:t>
            </a:r>
          </a:p>
          <a:p>
            <a:pPr indent="180975" algn="l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Возможность выбора модулей освоения основной образовательной программы (посредством доп</a:t>
            </a: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образования, индивидуального учебного плана, сетевого партнерства)</a:t>
            </a:r>
          </a:p>
          <a:p>
            <a:pPr indent="180975" algn="l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Занятость не менее 80% детей в доп. образовании, из них не менее </a:t>
            </a: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25% 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- дополнительными </a:t>
            </a: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программами технической и 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естественно-научной направленностей</a:t>
            </a:r>
            <a:endParaRPr lang="ru-RU" sz="1800" dirty="0">
              <a:solidFill>
                <a:schemeClr val="tx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indent="-174625" algn="l">
              <a:spcBef>
                <a:spcPts val="0"/>
              </a:spcBef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ru-RU" sz="1800" dirty="0">
              <a:solidFill>
                <a:schemeClr val="tx1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xmlns="" id="{C2116ED0-181A-49BD-BF1C-EDE89CBE9EF2}"/>
              </a:ext>
            </a:extLst>
          </p:cNvPr>
          <p:cNvSpPr txBox="1">
            <a:spLocks/>
          </p:cNvSpPr>
          <p:nvPr/>
        </p:nvSpPr>
        <p:spPr>
          <a:xfrm>
            <a:off x="7301552" y="2150754"/>
            <a:ext cx="1699944" cy="3786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5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37564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4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475128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21269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950257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687821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4425385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5162949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5900513" indent="0" algn="ctr" defTabSz="1475128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174625">
              <a:spcBef>
                <a:spcPts val="0"/>
              </a:spcBef>
              <a:buClr>
                <a:srgbClr val="00B0F0"/>
              </a:buClr>
            </a:pPr>
            <a:r>
              <a:rPr lang="ru-RU" sz="1800" b="1" dirty="0" smtClean="0">
                <a:solidFill>
                  <a:schemeClr val="accent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Для родителей:</a:t>
            </a:r>
          </a:p>
          <a:p>
            <a:pPr indent="-174625" algn="l">
              <a:spcBef>
                <a:spcPts val="0"/>
              </a:spcBef>
              <a:buClr>
                <a:srgbClr val="00B0F0"/>
              </a:buClr>
              <a:buFont typeface="Wingdings" pitchFamily="2" charset="2"/>
              <a:buChar char="§"/>
            </a:pPr>
            <a:r>
              <a:rPr lang="ru-RU" sz="1800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К</a:t>
            </a: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аждый родитель дошкольника</a:t>
            </a:r>
            <a:b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</a:rPr>
              <a:t>сможет получать бесплатные консультации по вопросам его развития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DCA5D805-B069-4B28-88A4-8C6EEE8264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5775" y="1056309"/>
            <a:ext cx="663797" cy="889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2FBF1109-5392-41BE-B8C6-C2E8172B82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035952" y="1373695"/>
            <a:ext cx="698317" cy="393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77AD924A-3823-4DBC-9517-AD59E48D7A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861602" y="1255688"/>
            <a:ext cx="672782" cy="5115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895918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27296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400" b="1" dirty="0" smtClean="0"/>
              <a:t>Мероприятия нацпроекта «Образование»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 2019 году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190" descr="Новое изображение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521" y="1045029"/>
            <a:ext cx="6865257" cy="5812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4-конечная звезда 8"/>
          <p:cNvSpPr/>
          <p:nvPr/>
        </p:nvSpPr>
        <p:spPr>
          <a:xfrm>
            <a:off x="2782992" y="3099459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2098054" y="3578224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4037611" y="2885351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3948952" y="3495097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2763909" y="4172198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891642" y="4893173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5201517" y="3099460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267328" y="2503714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5094209" y="4347522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6095026" y="3910940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4439306" y="4924360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6562772" y="4360223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4-конечная звезда 20"/>
          <p:cNvSpPr/>
          <p:nvPr/>
        </p:nvSpPr>
        <p:spPr>
          <a:xfrm>
            <a:off x="7430850" y="4201176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4-конечная звезда 21"/>
          <p:cNvSpPr/>
          <p:nvPr/>
        </p:nvSpPr>
        <p:spPr>
          <a:xfrm>
            <a:off x="5999018" y="4841233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4-конечная звезда 22"/>
          <p:cNvSpPr/>
          <p:nvPr/>
        </p:nvSpPr>
        <p:spPr>
          <a:xfrm>
            <a:off x="6486026" y="5233444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5403397" y="5326084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4-конечная звезда 24"/>
          <p:cNvSpPr/>
          <p:nvPr/>
        </p:nvSpPr>
        <p:spPr>
          <a:xfrm>
            <a:off x="4589684" y="5738027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4-конечная звезда 25"/>
          <p:cNvSpPr/>
          <p:nvPr/>
        </p:nvSpPr>
        <p:spPr>
          <a:xfrm>
            <a:off x="6299151" y="6212773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>
            <a:off x="5595258" y="3951515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4-конечная звезда 27"/>
          <p:cNvSpPr/>
          <p:nvPr/>
        </p:nvSpPr>
        <p:spPr>
          <a:xfrm>
            <a:off x="6195966" y="2696320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4-конечная звезда 28"/>
          <p:cNvSpPr/>
          <p:nvPr/>
        </p:nvSpPr>
        <p:spPr>
          <a:xfrm>
            <a:off x="7954594" y="1777438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4-конечная звезда 29"/>
          <p:cNvSpPr/>
          <p:nvPr/>
        </p:nvSpPr>
        <p:spPr>
          <a:xfrm>
            <a:off x="7018848" y="1594176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4-конечная звезда 30"/>
          <p:cNvSpPr/>
          <p:nvPr/>
        </p:nvSpPr>
        <p:spPr>
          <a:xfrm>
            <a:off x="6375130" y="1665636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4-конечная звезда 31"/>
          <p:cNvSpPr/>
          <p:nvPr/>
        </p:nvSpPr>
        <p:spPr>
          <a:xfrm>
            <a:off x="5554374" y="1889219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4-конечная звезда 32"/>
          <p:cNvSpPr/>
          <p:nvPr/>
        </p:nvSpPr>
        <p:spPr>
          <a:xfrm>
            <a:off x="8055356" y="2351314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4-конечная звезда 33"/>
          <p:cNvSpPr/>
          <p:nvPr/>
        </p:nvSpPr>
        <p:spPr>
          <a:xfrm>
            <a:off x="3676329" y="4194736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4-конечная звезда 34"/>
          <p:cNvSpPr/>
          <p:nvPr/>
        </p:nvSpPr>
        <p:spPr>
          <a:xfrm>
            <a:off x="7220197" y="2464041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4-конечная звезда 35"/>
          <p:cNvSpPr/>
          <p:nvPr/>
        </p:nvSpPr>
        <p:spPr>
          <a:xfrm>
            <a:off x="6788758" y="3354690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4-конечная звезда 36"/>
          <p:cNvSpPr/>
          <p:nvPr/>
        </p:nvSpPr>
        <p:spPr>
          <a:xfrm>
            <a:off x="7752714" y="2740070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4-конечная звезда 37"/>
          <p:cNvSpPr/>
          <p:nvPr/>
        </p:nvSpPr>
        <p:spPr>
          <a:xfrm>
            <a:off x="202914" y="1233055"/>
            <a:ext cx="201880" cy="166255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442401" y="1092529"/>
            <a:ext cx="4762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- 45 центров цифрового и гуманитарного профилей в 29 муниципалитетах (только в сельских школах)</a:t>
            </a:r>
            <a:endParaRPr lang="ru-RU" sz="1600" b="1" dirty="0"/>
          </a:p>
        </p:txBody>
      </p:sp>
      <p:sp>
        <p:nvSpPr>
          <p:cNvPr id="40" name="5-конечная звезда 39"/>
          <p:cNvSpPr/>
          <p:nvPr/>
        </p:nvSpPr>
        <p:spPr>
          <a:xfrm>
            <a:off x="181142" y="1816925"/>
            <a:ext cx="271156" cy="26125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>
            <a:off x="4916713" y="3728112"/>
            <a:ext cx="332509" cy="26719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430323" y="1719942"/>
            <a:ext cx="3552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- центр доп. образования в </a:t>
            </a:r>
            <a:r>
              <a:rPr lang="ru-RU" sz="1600" b="1" dirty="0" err="1" smtClean="0"/>
              <a:t>СамГТУ</a:t>
            </a:r>
            <a:endParaRPr lang="ru-RU" sz="1600" b="1" dirty="0"/>
          </a:p>
        </p:txBody>
      </p:sp>
      <p:sp>
        <p:nvSpPr>
          <p:cNvPr id="43" name="7-конечная звезда 42"/>
          <p:cNvSpPr/>
          <p:nvPr/>
        </p:nvSpPr>
        <p:spPr>
          <a:xfrm>
            <a:off x="145516" y="2244436"/>
            <a:ext cx="249382" cy="273133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438650" y="2159327"/>
            <a:ext cx="47620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- модельный центр доп. образования</a:t>
            </a:r>
            <a:endParaRPr lang="ru-RU" sz="1600" b="1" dirty="0"/>
          </a:p>
        </p:txBody>
      </p:sp>
      <p:sp>
        <p:nvSpPr>
          <p:cNvPr id="45" name="7-конечная звезда 44"/>
          <p:cNvSpPr/>
          <p:nvPr/>
        </p:nvSpPr>
        <p:spPr>
          <a:xfrm>
            <a:off x="4893098" y="3928043"/>
            <a:ext cx="249382" cy="273133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3733</TotalTime>
  <Words>1086</Words>
  <Application>Microsoft Office PowerPoint</Application>
  <PresentationFormat>Экран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 реализации в Самарской области региональных проектов «Современная школа», «Поддержка семей, имеющих детей»,  «Успех каждого ребёнка» национального проекта «Образование»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Экос</cp:lastModifiedBy>
  <cp:revision>265</cp:revision>
  <cp:lastPrinted>2019-03-12T04:37:33Z</cp:lastPrinted>
  <dcterms:created xsi:type="dcterms:W3CDTF">2018-11-16T09:12:54Z</dcterms:created>
  <dcterms:modified xsi:type="dcterms:W3CDTF">2019-03-12T06:01:47Z</dcterms:modified>
</cp:coreProperties>
</file>